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1" r:id="rId4"/>
    <p:sldId id="272" r:id="rId5"/>
    <p:sldId id="273" r:id="rId6"/>
    <p:sldId id="274" r:id="rId7"/>
    <p:sldId id="278" r:id="rId8"/>
    <p:sldId id="269" r:id="rId9"/>
    <p:sldId id="284" r:id="rId10"/>
    <p:sldId id="286" r:id="rId11"/>
    <p:sldId id="270" r:id="rId12"/>
    <p:sldId id="262" r:id="rId13"/>
    <p:sldId id="285" r:id="rId14"/>
    <p:sldId id="279" r:id="rId15"/>
    <p:sldId id="280" r:id="rId16"/>
    <p:sldId id="281" r:id="rId17"/>
    <p:sldId id="282" r:id="rId18"/>
    <p:sldId id="288" r:id="rId19"/>
    <p:sldId id="289" r:id="rId20"/>
    <p:sldId id="266" r:id="rId21"/>
    <p:sldId id="287" r:id="rId22"/>
    <p:sldId id="26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102C"/>
    <a:srgbClr val="AFAAB9"/>
    <a:srgbClr val="71758A"/>
    <a:srgbClr val="D4EBD8"/>
    <a:srgbClr val="3B5D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D8A4A5-38B1-4372-9FEC-ACA85D00E700}" v="89" dt="2025-07-30T17:29:00.2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66" autoAdjust="0"/>
    <p:restoredTop sz="94660"/>
  </p:normalViewPr>
  <p:slideViewPr>
    <p:cSldViewPr snapToGrid="0">
      <p:cViewPr varScale="1">
        <p:scale>
          <a:sx n="82" d="100"/>
          <a:sy n="82" d="100"/>
        </p:scale>
        <p:origin x="6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jpeg>
</file>

<file path=ppt/media/image12.png>
</file>

<file path=ppt/media/image13.jpeg>
</file>

<file path=ppt/media/image14.jpeg>
</file>

<file path=ppt/media/image15.jpeg>
</file>

<file path=ppt/media/image16.png>
</file>

<file path=ppt/media/image17.jpeg>
</file>

<file path=ppt/media/image18.png>
</file>

<file path=ppt/media/image19.png>
</file>

<file path=ppt/media/image2.jpg>
</file>

<file path=ppt/media/image20.jpg>
</file>

<file path=ppt/media/image21.png>
</file>

<file path=ppt/media/image22.jpg>
</file>

<file path=ppt/media/image23.png>
</file>

<file path=ppt/media/image24.png>
</file>

<file path=ppt/media/image25.png>
</file>

<file path=ppt/media/image26.png>
</file>

<file path=ppt/media/image27.png>
</file>

<file path=ppt/media/image3.png>
</file>

<file path=ppt/media/image4.jpg>
</file>

<file path=ppt/media/image5.png>
</file>

<file path=ppt/media/image6.jpg>
</file>

<file path=ppt/media/image7.jpe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 name="Picture 1" descr="A picture containing computer&#10;&#10;Description automatically generated">
            <a:extLst>
              <a:ext uri="{FF2B5EF4-FFF2-40B4-BE49-F238E27FC236}">
                <a16:creationId xmlns:a16="http://schemas.microsoft.com/office/drawing/2014/main" id="{7C2544A3-15A8-6276-0EF4-834C72E5CD05}"/>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611189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CA9CB-EA19-2393-BF51-26E7F2352C6F}"/>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1A29783-5D87-872F-CAFD-AB55F8755C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4D05066-0C5F-10FD-4732-990408379240}"/>
              </a:ext>
            </a:extLst>
          </p:cNvPr>
          <p:cNvSpPr>
            <a:spLocks noGrp="1"/>
          </p:cNvSpPr>
          <p:nvPr>
            <p:ph type="dt" sz="half" idx="10"/>
          </p:nvPr>
        </p:nvSpPr>
        <p:spPr/>
        <p:txBody>
          <a:bodyPr/>
          <a:lstStyle/>
          <a:p>
            <a:fld id="{8E202018-9FCD-4D25-B6CE-F2EE6554B948}" type="datetimeFigureOut">
              <a:rPr lang="en-GB" smtClean="0"/>
              <a:t>30/07/2025</a:t>
            </a:fld>
            <a:endParaRPr lang="en-GB"/>
          </a:p>
        </p:txBody>
      </p:sp>
      <p:sp>
        <p:nvSpPr>
          <p:cNvPr id="5" name="Footer Placeholder 4">
            <a:extLst>
              <a:ext uri="{FF2B5EF4-FFF2-40B4-BE49-F238E27FC236}">
                <a16:creationId xmlns:a16="http://schemas.microsoft.com/office/drawing/2014/main" id="{13A0B538-C4AD-1054-4F47-764801D07DF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EA317CC-9EF1-8073-3DEB-C5C7EA495B7A}"/>
              </a:ext>
            </a:extLst>
          </p:cNvPr>
          <p:cNvSpPr>
            <a:spLocks noGrp="1"/>
          </p:cNvSpPr>
          <p:nvPr>
            <p:ph type="sldNum" sz="quarter" idx="12"/>
          </p:nvPr>
        </p:nvSpPr>
        <p:spPr/>
        <p:txBody>
          <a:bodyPr/>
          <a:lstStyle/>
          <a:p>
            <a:fld id="{A4E5F92F-5455-4825-B5D5-E4B9DF796AE3}" type="slidenum">
              <a:rPr lang="en-GB" smtClean="0"/>
              <a:t>‹#›</a:t>
            </a:fld>
            <a:endParaRPr lang="en-GB"/>
          </a:p>
        </p:txBody>
      </p:sp>
    </p:spTree>
    <p:extLst>
      <p:ext uri="{BB962C8B-B14F-4D97-AF65-F5344CB8AC3E}">
        <p14:creationId xmlns:p14="http://schemas.microsoft.com/office/powerpoint/2010/main" val="4119218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B55309-23B4-3FB1-A899-9932B6216DC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7EC846A-535B-C8A0-F5CA-2FAC0413ADF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C176679-D4C2-F46B-DCF3-2251FEF147C5}"/>
              </a:ext>
            </a:extLst>
          </p:cNvPr>
          <p:cNvSpPr>
            <a:spLocks noGrp="1"/>
          </p:cNvSpPr>
          <p:nvPr>
            <p:ph type="dt" sz="half" idx="10"/>
          </p:nvPr>
        </p:nvSpPr>
        <p:spPr/>
        <p:txBody>
          <a:bodyPr/>
          <a:lstStyle/>
          <a:p>
            <a:fld id="{8E202018-9FCD-4D25-B6CE-F2EE6554B948}" type="datetimeFigureOut">
              <a:rPr lang="en-GB" smtClean="0"/>
              <a:t>30/07/2025</a:t>
            </a:fld>
            <a:endParaRPr lang="en-GB"/>
          </a:p>
        </p:txBody>
      </p:sp>
      <p:sp>
        <p:nvSpPr>
          <p:cNvPr id="5" name="Footer Placeholder 4">
            <a:extLst>
              <a:ext uri="{FF2B5EF4-FFF2-40B4-BE49-F238E27FC236}">
                <a16:creationId xmlns:a16="http://schemas.microsoft.com/office/drawing/2014/main" id="{BA18B2AE-FB27-C6BC-15F6-84B106995F8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9C25CC4-38E9-98A1-F885-2B6A6D457D73}"/>
              </a:ext>
            </a:extLst>
          </p:cNvPr>
          <p:cNvSpPr>
            <a:spLocks noGrp="1"/>
          </p:cNvSpPr>
          <p:nvPr>
            <p:ph type="sldNum" sz="quarter" idx="12"/>
          </p:nvPr>
        </p:nvSpPr>
        <p:spPr/>
        <p:txBody>
          <a:bodyPr/>
          <a:lstStyle/>
          <a:p>
            <a:fld id="{A4E5F92F-5455-4825-B5D5-E4B9DF796AE3}" type="slidenum">
              <a:rPr lang="en-GB" smtClean="0"/>
              <a:t>‹#›</a:t>
            </a:fld>
            <a:endParaRPr lang="en-GB"/>
          </a:p>
        </p:txBody>
      </p:sp>
    </p:spTree>
    <p:extLst>
      <p:ext uri="{BB962C8B-B14F-4D97-AF65-F5344CB8AC3E}">
        <p14:creationId xmlns:p14="http://schemas.microsoft.com/office/powerpoint/2010/main" val="2756934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7964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55E8AA0-71CA-8ABC-3158-C76E10F8B69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194" cy="6856984"/>
          </a:xfrm>
          <a:prstGeom prst="rect">
            <a:avLst/>
          </a:prstGeom>
        </p:spPr>
      </p:pic>
      <p:grpSp>
        <p:nvGrpSpPr>
          <p:cNvPr id="8" name="Group 7">
            <a:extLst>
              <a:ext uri="{FF2B5EF4-FFF2-40B4-BE49-F238E27FC236}">
                <a16:creationId xmlns:a16="http://schemas.microsoft.com/office/drawing/2014/main" id="{0E65F77D-830B-4587-6179-EAEFDB59DA9F}"/>
              </a:ext>
            </a:extLst>
          </p:cNvPr>
          <p:cNvGrpSpPr/>
          <p:nvPr userDrawn="1"/>
        </p:nvGrpSpPr>
        <p:grpSpPr>
          <a:xfrm>
            <a:off x="9865635" y="6420365"/>
            <a:ext cx="2243886" cy="375289"/>
            <a:chOff x="10212759" y="6518571"/>
            <a:chExt cx="1842973" cy="313399"/>
          </a:xfrm>
        </p:grpSpPr>
        <p:pic>
          <p:nvPicPr>
            <p:cNvPr id="9" name="Picture 8">
              <a:extLst>
                <a:ext uri="{FF2B5EF4-FFF2-40B4-BE49-F238E27FC236}">
                  <a16:creationId xmlns:a16="http://schemas.microsoft.com/office/drawing/2014/main" id="{5EF7F4F5-4091-F7DF-B5D7-27F2CF09B2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12759" y="6518571"/>
              <a:ext cx="1842973" cy="313399"/>
            </a:xfrm>
            <a:prstGeom prst="rect">
              <a:avLst/>
            </a:prstGeom>
          </p:spPr>
        </p:pic>
        <p:sp>
          <p:nvSpPr>
            <p:cNvPr id="10" name="Rectangle 9">
              <a:extLst>
                <a:ext uri="{FF2B5EF4-FFF2-40B4-BE49-F238E27FC236}">
                  <a16:creationId xmlns:a16="http://schemas.microsoft.com/office/drawing/2014/main" id="{65D479FE-F2A7-1259-E9F7-5B06988F5483}"/>
                </a:ext>
              </a:extLst>
            </p:cNvPr>
            <p:cNvSpPr/>
            <p:nvPr/>
          </p:nvSpPr>
          <p:spPr>
            <a:xfrm>
              <a:off x="10248188" y="6547414"/>
              <a:ext cx="1613629" cy="257021"/>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grpSp>
      <p:pic>
        <p:nvPicPr>
          <p:cNvPr id="11" name="Picture 10">
            <a:extLst>
              <a:ext uri="{FF2B5EF4-FFF2-40B4-BE49-F238E27FC236}">
                <a16:creationId xmlns:a16="http://schemas.microsoft.com/office/drawing/2014/main" id="{FD3E0E5C-9845-273F-56DA-9B3EDBB349D2}"/>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b="78063"/>
          <a:stretch/>
        </p:blipFill>
        <p:spPr>
          <a:xfrm>
            <a:off x="1524" y="0"/>
            <a:ext cx="12188951" cy="1504093"/>
          </a:xfrm>
          <a:prstGeom prst="rect">
            <a:avLst/>
          </a:prstGeom>
        </p:spPr>
      </p:pic>
      <p:pic>
        <p:nvPicPr>
          <p:cNvPr id="12" name="Picture 11">
            <a:extLst>
              <a:ext uri="{FF2B5EF4-FFF2-40B4-BE49-F238E27FC236}">
                <a16:creationId xmlns:a16="http://schemas.microsoft.com/office/drawing/2014/main" id="{8526341B-E791-8397-013A-AE21E4F2BB6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578354" y="53050"/>
            <a:ext cx="1534767" cy="744647"/>
          </a:xfrm>
          <a:prstGeom prst="rect">
            <a:avLst/>
          </a:prstGeom>
        </p:spPr>
      </p:pic>
    </p:spTree>
    <p:extLst>
      <p:ext uri="{BB962C8B-B14F-4D97-AF65-F5344CB8AC3E}">
        <p14:creationId xmlns:p14="http://schemas.microsoft.com/office/powerpoint/2010/main" val="36935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8382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82F81F2-6943-BD2A-4FF4-E7B5E1C420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81108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6767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Placeholder 14">
            <a:extLst>
              <a:ext uri="{FF2B5EF4-FFF2-40B4-BE49-F238E27FC236}">
                <a16:creationId xmlns:a16="http://schemas.microsoft.com/office/drawing/2014/main" id="{2E4B68A4-8690-EBA2-0E25-8D52163C045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rot="16200000">
            <a:off x="2667000" y="-2667000"/>
            <a:ext cx="6858000" cy="12192000"/>
          </a:xfrm>
          <a:prstGeom prst="rect">
            <a:avLst/>
          </a:prstGeom>
        </p:spPr>
      </p:pic>
    </p:spTree>
    <p:extLst>
      <p:ext uri="{BB962C8B-B14F-4D97-AF65-F5344CB8AC3E}">
        <p14:creationId xmlns:p14="http://schemas.microsoft.com/office/powerpoint/2010/main" val="213584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3286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674B4E-3A36-AE80-F596-88EAFA8D99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24626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9628D0-6D27-3A22-3CBC-5435A86BDB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E8248BE-D040-3D21-3A61-EE22584BB4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7681DDF-7CC1-D788-F48E-8EBA8012AA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202018-9FCD-4D25-B6CE-F2EE6554B948}" type="datetimeFigureOut">
              <a:rPr lang="en-GB" smtClean="0"/>
              <a:t>30/07/2025</a:t>
            </a:fld>
            <a:endParaRPr lang="en-GB"/>
          </a:p>
        </p:txBody>
      </p:sp>
      <p:sp>
        <p:nvSpPr>
          <p:cNvPr id="5" name="Footer Placeholder 4">
            <a:extLst>
              <a:ext uri="{FF2B5EF4-FFF2-40B4-BE49-F238E27FC236}">
                <a16:creationId xmlns:a16="http://schemas.microsoft.com/office/drawing/2014/main" id="{F8EAD2C6-7BBE-418E-D4F1-DD5A8D5A03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B36D678-3C77-7F4A-530D-35BE9C7A21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E5F92F-5455-4825-B5D5-E4B9DF796AE3}" type="slidenum">
              <a:rPr lang="en-GB" smtClean="0"/>
              <a:t>‹#›</a:t>
            </a:fld>
            <a:endParaRPr lang="en-GB"/>
          </a:p>
        </p:txBody>
      </p:sp>
    </p:spTree>
    <p:extLst>
      <p:ext uri="{BB962C8B-B14F-4D97-AF65-F5344CB8AC3E}">
        <p14:creationId xmlns:p14="http://schemas.microsoft.com/office/powerpoint/2010/main" val="341720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7.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B0ABB8D-A9B1-BF5E-8E51-DAC64CE57FBB}"/>
              </a:ext>
            </a:extLst>
          </p:cNvPr>
          <p:cNvSpPr txBox="1"/>
          <p:nvPr/>
        </p:nvSpPr>
        <p:spPr>
          <a:xfrm>
            <a:off x="2985796" y="2267339"/>
            <a:ext cx="5760232" cy="1015663"/>
          </a:xfrm>
          <a:prstGeom prst="rect">
            <a:avLst/>
          </a:prstGeom>
          <a:noFill/>
        </p:spPr>
        <p:txBody>
          <a:bodyPr wrap="square">
            <a:spAutoFit/>
          </a:bodyPr>
          <a:lstStyle/>
          <a:p>
            <a:pPr algn="ctr"/>
            <a:r>
              <a:rPr lang="en-IN" sz="6000" dirty="0">
                <a:solidFill>
                  <a:schemeClr val="accent2">
                    <a:lumMod val="75000"/>
                  </a:schemeClr>
                </a:solidFill>
                <a:latin typeface="Berlin Sans FB Demi" panose="020E0802020502020306" pitchFamily="34" charset="0"/>
              </a:rPr>
              <a:t>Auto</a:t>
            </a:r>
            <a:r>
              <a:rPr lang="en-IN" sz="6000" dirty="0">
                <a:solidFill>
                  <a:schemeClr val="accent1">
                    <a:lumMod val="50000"/>
                  </a:schemeClr>
                </a:solidFill>
                <a:latin typeface="Berlin Sans FB Demi" panose="020E0802020502020306" pitchFamily="34" charset="0"/>
              </a:rPr>
              <a:t>MAX</a:t>
            </a:r>
            <a:endParaRPr lang="en-GB" sz="6000" dirty="0">
              <a:solidFill>
                <a:schemeClr val="accent1">
                  <a:lumMod val="50000"/>
                </a:schemeClr>
              </a:solidFill>
              <a:latin typeface="Berlin Sans FB Demi" panose="020E0802020502020306" pitchFamily="34" charset="0"/>
            </a:endParaRPr>
          </a:p>
        </p:txBody>
      </p:sp>
      <p:pic>
        <p:nvPicPr>
          <p:cNvPr id="3" name="Picture 2">
            <a:extLst>
              <a:ext uri="{FF2B5EF4-FFF2-40B4-BE49-F238E27FC236}">
                <a16:creationId xmlns:a16="http://schemas.microsoft.com/office/drawing/2014/main" id="{0A408941-F55B-2B95-0744-51F5D54C3C07}"/>
              </a:ext>
            </a:extLst>
          </p:cNvPr>
          <p:cNvPicPr>
            <a:picLocks noChangeAspect="1"/>
          </p:cNvPicPr>
          <p:nvPr/>
        </p:nvPicPr>
        <p:blipFill>
          <a:blip r:embed="rId2"/>
          <a:stretch>
            <a:fillRect/>
          </a:stretch>
        </p:blipFill>
        <p:spPr>
          <a:xfrm>
            <a:off x="0" y="0"/>
            <a:ext cx="3057681" cy="1015663"/>
          </a:xfrm>
          <a:prstGeom prst="rect">
            <a:avLst/>
          </a:prstGeom>
        </p:spPr>
      </p:pic>
      <p:pic>
        <p:nvPicPr>
          <p:cNvPr id="7" name="Picture 6">
            <a:extLst>
              <a:ext uri="{FF2B5EF4-FFF2-40B4-BE49-F238E27FC236}">
                <a16:creationId xmlns:a16="http://schemas.microsoft.com/office/drawing/2014/main" id="{462B76F8-82B9-B9E8-2B0A-A5D915E34D04}"/>
              </a:ext>
            </a:extLst>
          </p:cNvPr>
          <p:cNvPicPr>
            <a:picLocks noChangeAspect="1"/>
          </p:cNvPicPr>
          <p:nvPr/>
        </p:nvPicPr>
        <p:blipFill>
          <a:blip r:embed="rId3"/>
          <a:stretch>
            <a:fillRect/>
          </a:stretch>
        </p:blipFill>
        <p:spPr>
          <a:xfrm>
            <a:off x="8117633" y="5527594"/>
            <a:ext cx="4074367" cy="1330406"/>
          </a:xfrm>
          <a:prstGeom prst="rect">
            <a:avLst/>
          </a:prstGeom>
        </p:spPr>
      </p:pic>
    </p:spTree>
    <p:extLst>
      <p:ext uri="{BB962C8B-B14F-4D97-AF65-F5344CB8AC3E}">
        <p14:creationId xmlns:p14="http://schemas.microsoft.com/office/powerpoint/2010/main" val="89247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86D2C-7385-C3EF-746A-9F7B84A321D8}"/>
            </a:ext>
          </a:extLst>
        </p:cNvPr>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C2B182FE-7063-74D7-58FA-9F2C7BCCB793}"/>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2" name="Picture 1">
            <a:extLst>
              <a:ext uri="{FF2B5EF4-FFF2-40B4-BE49-F238E27FC236}">
                <a16:creationId xmlns:a16="http://schemas.microsoft.com/office/drawing/2014/main" id="{9342E4C5-7E8D-98A5-7F15-F0F2D8ABD63D}"/>
              </a:ext>
            </a:extLst>
          </p:cNvPr>
          <p:cNvPicPr>
            <a:picLocks noChangeAspect="1"/>
          </p:cNvPicPr>
          <p:nvPr/>
        </p:nvPicPr>
        <p:blipFill>
          <a:blip r:embed="rId2"/>
          <a:stretch>
            <a:fillRect/>
          </a:stretch>
        </p:blipFill>
        <p:spPr>
          <a:xfrm>
            <a:off x="0" y="0"/>
            <a:ext cx="3164631" cy="865997"/>
          </a:xfrm>
          <a:prstGeom prst="rect">
            <a:avLst/>
          </a:prstGeom>
        </p:spPr>
      </p:pic>
      <p:sp>
        <p:nvSpPr>
          <p:cNvPr id="5" name="TextBox 4">
            <a:extLst>
              <a:ext uri="{FF2B5EF4-FFF2-40B4-BE49-F238E27FC236}">
                <a16:creationId xmlns:a16="http://schemas.microsoft.com/office/drawing/2014/main" id="{C2C9A1B6-313B-72CD-B190-12B3F57D41AA}"/>
              </a:ext>
            </a:extLst>
          </p:cNvPr>
          <p:cNvSpPr txBox="1"/>
          <p:nvPr/>
        </p:nvSpPr>
        <p:spPr>
          <a:xfrm>
            <a:off x="205273" y="1007706"/>
            <a:ext cx="8941059" cy="369332"/>
          </a:xfrm>
          <a:prstGeom prst="rect">
            <a:avLst/>
          </a:prstGeom>
          <a:noFill/>
        </p:spPr>
        <p:txBody>
          <a:bodyPr wrap="square">
            <a:spAutoFit/>
          </a:bodyPr>
          <a:lstStyle/>
          <a:p>
            <a:r>
              <a:rPr lang="en-US" b="1" dirty="0"/>
              <a:t>Modules Implemented in the AutoMax Project</a:t>
            </a:r>
            <a:endParaRPr lang="en-IN" b="1" dirty="0"/>
          </a:p>
        </p:txBody>
      </p:sp>
      <p:sp>
        <p:nvSpPr>
          <p:cNvPr id="7" name="TextBox 6">
            <a:extLst>
              <a:ext uri="{FF2B5EF4-FFF2-40B4-BE49-F238E27FC236}">
                <a16:creationId xmlns:a16="http://schemas.microsoft.com/office/drawing/2014/main" id="{FA74EADF-1939-9EEB-47FC-B3A7702648CB}"/>
              </a:ext>
            </a:extLst>
          </p:cNvPr>
          <p:cNvSpPr txBox="1"/>
          <p:nvPr/>
        </p:nvSpPr>
        <p:spPr>
          <a:xfrm>
            <a:off x="264816" y="1518747"/>
            <a:ext cx="7025951" cy="4247317"/>
          </a:xfrm>
          <a:prstGeom prst="rect">
            <a:avLst/>
          </a:prstGeom>
          <a:noFill/>
        </p:spPr>
        <p:txBody>
          <a:bodyPr wrap="square">
            <a:spAutoFit/>
          </a:bodyPr>
          <a:lstStyle/>
          <a:p>
            <a:pPr lvl="0" eaLnBrk="0" fontAlgn="base" hangingPunct="0">
              <a:spcBef>
                <a:spcPct val="0"/>
              </a:spcBef>
              <a:spcAft>
                <a:spcPct val="0"/>
              </a:spcAft>
            </a:pPr>
            <a:r>
              <a:rPr lang="en-IN" b="1" dirty="0">
                <a:solidFill>
                  <a:srgbClr val="FF0000"/>
                </a:solidFill>
              </a:rPr>
              <a:t>Kids Product Module:</a:t>
            </a:r>
          </a:p>
          <a:p>
            <a:pPr lvl="0" eaLnBrk="0" fontAlgn="base" hangingPunct="0">
              <a:spcBef>
                <a:spcPct val="0"/>
              </a:spcBef>
              <a:spcAft>
                <a:spcPct val="0"/>
              </a:spcAft>
            </a:pPr>
            <a:endParaRPr lang="en-IN" b="1" dirty="0">
              <a:solidFill>
                <a:srgbClr val="FF0000"/>
              </a:solidFill>
            </a:endParaRPr>
          </a:p>
          <a:p>
            <a:pPr lvl="0" eaLnBrk="0" fontAlgn="base" hangingPunct="0">
              <a:spcBef>
                <a:spcPct val="0"/>
              </a:spcBef>
              <a:spcAft>
                <a:spcPct val="0"/>
              </a:spcAft>
              <a:buFontTx/>
              <a:buChar char="•"/>
            </a:pPr>
            <a:r>
              <a:rPr lang="en-US" altLang="en-US" dirty="0">
                <a:latin typeface="Arial" panose="020B0604020202020204" pitchFamily="34" charset="0"/>
              </a:rPr>
              <a:t>Tests kids category navigation</a:t>
            </a:r>
          </a:p>
          <a:p>
            <a:pPr lvl="0" eaLnBrk="0" fontAlgn="base" hangingPunct="0">
              <a:spcBef>
                <a:spcPct val="0"/>
              </a:spcBef>
              <a:spcAft>
                <a:spcPct val="0"/>
              </a:spcAft>
              <a:buFontTx/>
              <a:buChar char="•"/>
            </a:pPr>
            <a:r>
              <a:rPr lang="en-US" altLang="en-US" dirty="0">
                <a:latin typeface="Arial" panose="020B0604020202020204" pitchFamily="34" charset="0"/>
              </a:rPr>
              <a:t>Validates product details and interactions</a:t>
            </a:r>
          </a:p>
          <a:p>
            <a:pPr lvl="0" eaLnBrk="0" fontAlgn="base" hangingPunct="0">
              <a:spcBef>
                <a:spcPct val="0"/>
              </a:spcBef>
              <a:spcAft>
                <a:spcPct val="0"/>
              </a:spcAft>
              <a:buFontTx/>
              <a:buChar char="•"/>
            </a:pPr>
            <a:r>
              <a:rPr lang="en-US" altLang="en-US" dirty="0">
                <a:latin typeface="Arial" panose="020B0604020202020204" pitchFamily="34" charset="0"/>
              </a:rPr>
              <a:t>Adds items to cart with selected options</a:t>
            </a: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pPr>
            <a:r>
              <a:rPr lang="en-IN" b="1" dirty="0">
                <a:solidFill>
                  <a:srgbClr val="FF0000"/>
                </a:solidFill>
              </a:rPr>
              <a:t>Checkout Module:</a:t>
            </a:r>
          </a:p>
          <a:p>
            <a:pPr lvl="0" eaLnBrk="0" fontAlgn="base" hangingPunct="0">
              <a:spcBef>
                <a:spcPct val="0"/>
              </a:spcBef>
              <a:spcAft>
                <a:spcPct val="0"/>
              </a:spcAft>
            </a:pPr>
            <a:endParaRPr lang="en-IN" b="1" dirty="0">
              <a:solidFill>
                <a:srgbClr val="FF0000"/>
              </a:solidFill>
            </a:endParaRPr>
          </a:p>
          <a:p>
            <a:pPr lvl="0" eaLnBrk="0" fontAlgn="base" hangingPunct="0">
              <a:spcBef>
                <a:spcPct val="0"/>
              </a:spcBef>
              <a:spcAft>
                <a:spcPct val="0"/>
              </a:spcAft>
              <a:buFontTx/>
              <a:buChar char="•"/>
            </a:pPr>
            <a:r>
              <a:rPr lang="en-US" altLang="en-US" dirty="0">
                <a:latin typeface="Arial" panose="020B0604020202020204" pitchFamily="34" charset="0"/>
              </a:rPr>
              <a:t>Validates cart summary</a:t>
            </a:r>
          </a:p>
          <a:p>
            <a:pPr lvl="0" eaLnBrk="0" fontAlgn="base" hangingPunct="0">
              <a:spcBef>
                <a:spcPct val="0"/>
              </a:spcBef>
              <a:spcAft>
                <a:spcPct val="0"/>
              </a:spcAft>
              <a:buFontTx/>
              <a:buChar char="•"/>
            </a:pPr>
            <a:r>
              <a:rPr lang="en-US" altLang="en-US" dirty="0">
                <a:latin typeface="Arial" panose="020B0604020202020204" pitchFamily="34" charset="0"/>
              </a:rPr>
              <a:t>Handles address and payment entry</a:t>
            </a:r>
          </a:p>
          <a:p>
            <a:pPr lvl="0" eaLnBrk="0" fontAlgn="base" hangingPunct="0">
              <a:spcBef>
                <a:spcPct val="0"/>
              </a:spcBef>
              <a:spcAft>
                <a:spcPct val="0"/>
              </a:spcAft>
              <a:buFontTx/>
              <a:buChar char="•"/>
            </a:pPr>
            <a:r>
              <a:rPr lang="en-US" altLang="en-US" dirty="0">
                <a:latin typeface="Arial" panose="020B0604020202020204" pitchFamily="34" charset="0"/>
              </a:rPr>
              <a:t>Completes order and confirms success</a:t>
            </a:r>
          </a:p>
          <a:p>
            <a:pPr lvl="0" eaLnBrk="0" fontAlgn="base" hangingPunct="0">
              <a:spcBef>
                <a:spcPct val="0"/>
              </a:spcBef>
              <a:spcAft>
                <a:spcPct val="0"/>
              </a:spcAft>
            </a:pPr>
            <a:endParaRPr lang="en-IN" b="1" dirty="0">
              <a:solidFill>
                <a:srgbClr val="FF0000"/>
              </a:solidFill>
            </a:endParaRPr>
          </a:p>
          <a:p>
            <a:pPr lvl="0" eaLnBrk="0" fontAlgn="base" hangingPunct="0">
              <a:spcBef>
                <a:spcPct val="0"/>
              </a:spcBef>
              <a:spcAft>
                <a:spcPct val="0"/>
              </a:spcAft>
            </a:pPr>
            <a:endParaRPr lang="en-US" altLang="en-US" b="1" dirty="0">
              <a:solidFill>
                <a:srgbClr val="FF0000"/>
              </a:solidFill>
              <a:latin typeface="Arial" panose="020B0604020202020204" pitchFamily="34" charset="0"/>
            </a:endParaRPr>
          </a:p>
          <a:p>
            <a:pPr lvl="0" eaLnBrk="0" fontAlgn="base" hangingPunct="0">
              <a:spcBef>
                <a:spcPct val="0"/>
              </a:spcBef>
              <a:spcAft>
                <a:spcPct val="0"/>
              </a:spcAft>
            </a:pPr>
            <a:endParaRPr lang="en-US" altLang="en-US" dirty="0">
              <a:latin typeface="Arial" panose="020B0604020202020204" pitchFamily="34" charset="0"/>
            </a:endParaRPr>
          </a:p>
          <a:p>
            <a:pPr lvl="0" eaLnBrk="0" fontAlgn="base" hangingPunct="0">
              <a:spcBef>
                <a:spcPct val="0"/>
              </a:spcBef>
              <a:spcAft>
                <a:spcPct val="0"/>
              </a:spcAft>
            </a:pPr>
            <a:endParaRPr lang="en-US" dirty="0"/>
          </a:p>
        </p:txBody>
      </p:sp>
      <p:sp>
        <p:nvSpPr>
          <p:cNvPr id="10" name="Rectangle 5">
            <a:extLst>
              <a:ext uri="{FF2B5EF4-FFF2-40B4-BE49-F238E27FC236}">
                <a16:creationId xmlns:a16="http://schemas.microsoft.com/office/drawing/2014/main" id="{5B7EFF1C-3DA3-4C7E-6141-47C2437E178A}"/>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6">
            <a:extLst>
              <a:ext uri="{FF2B5EF4-FFF2-40B4-BE49-F238E27FC236}">
                <a16:creationId xmlns:a16="http://schemas.microsoft.com/office/drawing/2014/main" id="{42BB2333-33CF-A541-769C-D40DE1AF6658}"/>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CFB1BCDA-96D0-F564-3A06-716565F23F50}"/>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2">
            <a:extLst>
              <a:ext uri="{FF2B5EF4-FFF2-40B4-BE49-F238E27FC236}">
                <a16:creationId xmlns:a16="http://schemas.microsoft.com/office/drawing/2014/main" id="{ADF41E21-9396-B1F8-A3B3-147F314DD955}"/>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512FA289-75DD-1E21-9C9B-0E14DB996AA5}"/>
              </a:ext>
            </a:extLst>
          </p:cNvPr>
          <p:cNvPicPr>
            <a:picLocks noChangeAspect="1"/>
          </p:cNvPicPr>
          <p:nvPr/>
        </p:nvPicPr>
        <p:blipFill>
          <a:blip r:embed="rId3"/>
          <a:stretch>
            <a:fillRect/>
          </a:stretch>
        </p:blipFill>
        <p:spPr>
          <a:xfrm>
            <a:off x="7620000" y="0"/>
            <a:ext cx="4572000" cy="6858000"/>
          </a:xfrm>
          <a:prstGeom prst="rect">
            <a:avLst/>
          </a:prstGeom>
        </p:spPr>
      </p:pic>
    </p:spTree>
    <p:extLst>
      <p:ext uri="{BB962C8B-B14F-4D97-AF65-F5344CB8AC3E}">
        <p14:creationId xmlns:p14="http://schemas.microsoft.com/office/powerpoint/2010/main" val="771670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E43100FC-054E-A053-A08F-35CDEFAC2A08}"/>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12" name="Picture Placeholder 6" descr="A person standing on a roof&#10;&#10;Description automatically generated with low confidence">
            <a:extLst>
              <a:ext uri="{FF2B5EF4-FFF2-40B4-BE49-F238E27FC236}">
                <a16:creationId xmlns:a16="http://schemas.microsoft.com/office/drawing/2014/main" id="{EDD7E996-EBDA-600B-6F4E-E7CCCABF86A6}"/>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13202" r="13372"/>
          <a:stretch/>
        </p:blipFill>
        <p:spPr>
          <a:xfrm>
            <a:off x="7715985" y="0"/>
            <a:ext cx="4476015" cy="6858000"/>
          </a:xfrm>
          <a:prstGeom prst="rect">
            <a:avLst/>
          </a:prstGeom>
          <a:ln>
            <a:noFill/>
          </a:ln>
        </p:spPr>
      </p:pic>
      <p:pic>
        <p:nvPicPr>
          <p:cNvPr id="2" name="Picture 1">
            <a:extLst>
              <a:ext uri="{FF2B5EF4-FFF2-40B4-BE49-F238E27FC236}">
                <a16:creationId xmlns:a16="http://schemas.microsoft.com/office/drawing/2014/main" id="{AC7DDF5E-F49E-560E-4441-A9310FBF6593}"/>
              </a:ext>
            </a:extLst>
          </p:cNvPr>
          <p:cNvPicPr>
            <a:picLocks noChangeAspect="1"/>
          </p:cNvPicPr>
          <p:nvPr/>
        </p:nvPicPr>
        <p:blipFill>
          <a:blip r:embed="rId3"/>
          <a:stretch>
            <a:fillRect/>
          </a:stretch>
        </p:blipFill>
        <p:spPr>
          <a:xfrm>
            <a:off x="0" y="-1376"/>
            <a:ext cx="3282820" cy="898339"/>
          </a:xfrm>
          <a:prstGeom prst="rect">
            <a:avLst/>
          </a:prstGeom>
        </p:spPr>
      </p:pic>
      <p:sp>
        <p:nvSpPr>
          <p:cNvPr id="4" name="TextBox 3">
            <a:extLst>
              <a:ext uri="{FF2B5EF4-FFF2-40B4-BE49-F238E27FC236}">
                <a16:creationId xmlns:a16="http://schemas.microsoft.com/office/drawing/2014/main" id="{E5D6D9B6-9B2E-503D-AA92-885823EAD19C}"/>
              </a:ext>
            </a:extLst>
          </p:cNvPr>
          <p:cNvSpPr txBox="1"/>
          <p:nvPr/>
        </p:nvSpPr>
        <p:spPr>
          <a:xfrm>
            <a:off x="494523" y="970383"/>
            <a:ext cx="8651810" cy="369332"/>
          </a:xfrm>
          <a:prstGeom prst="rect">
            <a:avLst/>
          </a:prstGeom>
          <a:noFill/>
        </p:spPr>
        <p:txBody>
          <a:bodyPr wrap="square">
            <a:spAutoFit/>
          </a:bodyPr>
          <a:lstStyle/>
          <a:p>
            <a:r>
              <a:rPr lang="en-IN" b="1" dirty="0"/>
              <a:t>Tools and Technologies Used</a:t>
            </a:r>
          </a:p>
        </p:txBody>
      </p:sp>
      <p:sp>
        <p:nvSpPr>
          <p:cNvPr id="7" name="TextBox 6">
            <a:extLst>
              <a:ext uri="{FF2B5EF4-FFF2-40B4-BE49-F238E27FC236}">
                <a16:creationId xmlns:a16="http://schemas.microsoft.com/office/drawing/2014/main" id="{4A485DD7-B3F8-9F11-0699-B8FB2B48FCA7}"/>
              </a:ext>
            </a:extLst>
          </p:cNvPr>
          <p:cNvSpPr txBox="1"/>
          <p:nvPr/>
        </p:nvSpPr>
        <p:spPr>
          <a:xfrm>
            <a:off x="323850" y="1586204"/>
            <a:ext cx="7056665" cy="4524315"/>
          </a:xfrm>
          <a:prstGeom prst="rect">
            <a:avLst/>
          </a:prstGeom>
          <a:noFill/>
        </p:spPr>
        <p:txBody>
          <a:bodyPr wrap="square">
            <a:spAutoFit/>
          </a:bodyPr>
          <a:lstStyle/>
          <a:p>
            <a:pPr>
              <a:buNone/>
            </a:pPr>
            <a:r>
              <a:rPr lang="en-US" dirty="0"/>
              <a:t>To implement automation in the AutoMax Project effectively, we used the following tools and technologies:</a:t>
            </a:r>
          </a:p>
          <a:p>
            <a:pPr>
              <a:buNone/>
            </a:pPr>
            <a:endParaRPr lang="en-US" dirty="0"/>
          </a:p>
          <a:p>
            <a:pPr>
              <a:buFont typeface="Arial" panose="020B0604020202020204" pitchFamily="34" charset="0"/>
              <a:buChar char="•"/>
            </a:pPr>
            <a:r>
              <a:rPr lang="en-US" b="1" dirty="0"/>
              <a:t>Selenium WebDriver</a:t>
            </a:r>
            <a:r>
              <a:rPr lang="en-US" dirty="0"/>
              <a:t> – for browser-based automation</a:t>
            </a:r>
          </a:p>
          <a:p>
            <a:endParaRPr lang="en-US" dirty="0"/>
          </a:p>
          <a:p>
            <a:pPr>
              <a:buFont typeface="Arial" panose="020B0604020202020204" pitchFamily="34" charset="0"/>
              <a:buChar char="•"/>
            </a:pPr>
            <a:r>
              <a:rPr lang="en-US" b="1" dirty="0"/>
              <a:t>TestNG / JUnit</a:t>
            </a:r>
            <a:r>
              <a:rPr lang="en-US" dirty="0"/>
              <a:t> – for test management and assertions</a:t>
            </a:r>
          </a:p>
          <a:p>
            <a:endParaRPr lang="en-US" dirty="0"/>
          </a:p>
          <a:p>
            <a:pPr>
              <a:buFont typeface="Arial" panose="020B0604020202020204" pitchFamily="34" charset="0"/>
              <a:buChar char="•"/>
            </a:pPr>
            <a:r>
              <a:rPr lang="en-US" b="1" dirty="0"/>
              <a:t>Maven</a:t>
            </a:r>
            <a:r>
              <a:rPr lang="en-US" dirty="0"/>
              <a:t> – for project build and dependency management</a:t>
            </a:r>
          </a:p>
          <a:p>
            <a:endParaRPr lang="en-US" dirty="0"/>
          </a:p>
          <a:p>
            <a:pPr>
              <a:buFont typeface="Arial" panose="020B0604020202020204" pitchFamily="34" charset="0"/>
              <a:buChar char="•"/>
            </a:pPr>
            <a:r>
              <a:rPr lang="en-US" b="1" dirty="0"/>
              <a:t>Java</a:t>
            </a:r>
            <a:r>
              <a:rPr lang="en-US" dirty="0"/>
              <a:t> – as the programming language for writing scripts</a:t>
            </a:r>
          </a:p>
          <a:p>
            <a:endParaRPr lang="en-US" dirty="0"/>
          </a:p>
          <a:p>
            <a:pPr>
              <a:buFont typeface="Arial" panose="020B0604020202020204" pitchFamily="34" charset="0"/>
              <a:buChar char="•"/>
            </a:pPr>
            <a:r>
              <a:rPr lang="en-US" b="1" dirty="0"/>
              <a:t>Extent Reports </a:t>
            </a:r>
            <a:r>
              <a:rPr lang="en-US" dirty="0"/>
              <a:t> – for generating readable test reports</a:t>
            </a:r>
          </a:p>
          <a:p>
            <a:endParaRPr lang="en-US" dirty="0"/>
          </a:p>
          <a:p>
            <a:pPr>
              <a:buFont typeface="Arial" panose="020B0604020202020204" pitchFamily="34" charset="0"/>
              <a:buChar char="•"/>
            </a:pPr>
            <a:r>
              <a:rPr lang="en-US" b="1" dirty="0"/>
              <a:t>Git</a:t>
            </a:r>
            <a:r>
              <a:rPr lang="en-US" dirty="0"/>
              <a:t> – for version control and collaboration</a:t>
            </a:r>
          </a:p>
          <a:p>
            <a:endParaRPr lang="en-US" dirty="0"/>
          </a:p>
          <a:p>
            <a:pPr>
              <a:buFont typeface="Arial" panose="020B0604020202020204" pitchFamily="34" charset="0"/>
              <a:buChar char="•"/>
            </a:pPr>
            <a:r>
              <a:rPr lang="en-US" b="1" dirty="0"/>
              <a:t>Jenkins</a:t>
            </a:r>
            <a:r>
              <a:rPr lang="en-US" dirty="0"/>
              <a:t> – for continuous integration and running automated builds</a:t>
            </a:r>
          </a:p>
        </p:txBody>
      </p:sp>
    </p:spTree>
    <p:extLst>
      <p:ext uri="{BB962C8B-B14F-4D97-AF65-F5344CB8AC3E}">
        <p14:creationId xmlns:p14="http://schemas.microsoft.com/office/powerpoint/2010/main" val="2529310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CFD7FB-BF20-EC66-9F7B-A95E73215B53}"/>
              </a:ext>
            </a:extLst>
          </p:cNvPr>
          <p:cNvSpPr txBox="1"/>
          <p:nvPr/>
        </p:nvSpPr>
        <p:spPr>
          <a:xfrm>
            <a:off x="181439" y="872001"/>
            <a:ext cx="6919157" cy="461665"/>
          </a:xfrm>
          <a:prstGeom prst="rect">
            <a:avLst/>
          </a:prstGeom>
          <a:noFill/>
        </p:spPr>
        <p:txBody>
          <a:bodyPr wrap="square">
            <a:spAutoFit/>
          </a:bodyPr>
          <a:lstStyle/>
          <a:p>
            <a:pPr algn="ctr"/>
            <a:r>
              <a:rPr lang="en-IN" sz="2400" b="1" dirty="0"/>
              <a:t>    AutoMax – Automation Testing Capstone Checklist</a:t>
            </a:r>
            <a:endParaRPr lang="en-GB" sz="2400" b="1" dirty="0">
              <a:solidFill>
                <a:schemeClr val="bg1"/>
              </a:solidFill>
              <a:latin typeface="Neue Machina" panose="00000500000000000000" pitchFamily="50" charset="0"/>
            </a:endParaRPr>
          </a:p>
        </p:txBody>
      </p:sp>
      <p:cxnSp>
        <p:nvCxnSpPr>
          <p:cNvPr id="5" name="Straight Connector 4">
            <a:extLst>
              <a:ext uri="{FF2B5EF4-FFF2-40B4-BE49-F238E27FC236}">
                <a16:creationId xmlns:a16="http://schemas.microsoft.com/office/drawing/2014/main" id="{F5DA77FF-97D7-0118-85BE-4E1483DB6EDE}"/>
              </a:ext>
            </a:extLst>
          </p:cNvPr>
          <p:cNvCxnSpPr/>
          <p:nvPr/>
        </p:nvCxnSpPr>
        <p:spPr>
          <a:xfrm>
            <a:off x="323850" y="135255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3" name="Picture 2">
            <a:extLst>
              <a:ext uri="{FF2B5EF4-FFF2-40B4-BE49-F238E27FC236}">
                <a16:creationId xmlns:a16="http://schemas.microsoft.com/office/drawing/2014/main" id="{EDC02AF3-97C3-5792-8BF5-5027C1D68DCD}"/>
              </a:ext>
            </a:extLst>
          </p:cNvPr>
          <p:cNvPicPr>
            <a:picLocks noChangeAspect="1"/>
          </p:cNvPicPr>
          <p:nvPr/>
        </p:nvPicPr>
        <p:blipFill>
          <a:blip r:embed="rId2"/>
          <a:stretch>
            <a:fillRect/>
          </a:stretch>
        </p:blipFill>
        <p:spPr>
          <a:xfrm>
            <a:off x="0" y="-13169"/>
            <a:ext cx="3282820" cy="898339"/>
          </a:xfrm>
          <a:prstGeom prst="rect">
            <a:avLst/>
          </a:prstGeom>
        </p:spPr>
      </p:pic>
      <p:pic>
        <p:nvPicPr>
          <p:cNvPr id="7" name="Picture 6">
            <a:extLst>
              <a:ext uri="{FF2B5EF4-FFF2-40B4-BE49-F238E27FC236}">
                <a16:creationId xmlns:a16="http://schemas.microsoft.com/office/drawing/2014/main" id="{AD457CC8-5812-1E45-4E8B-939BCE429362}"/>
              </a:ext>
            </a:extLst>
          </p:cNvPr>
          <p:cNvPicPr>
            <a:picLocks noChangeAspect="1"/>
          </p:cNvPicPr>
          <p:nvPr/>
        </p:nvPicPr>
        <p:blipFill>
          <a:blip r:embed="rId3"/>
          <a:srcRect t="1629"/>
          <a:stretch>
            <a:fillRect/>
          </a:stretch>
        </p:blipFill>
        <p:spPr>
          <a:xfrm>
            <a:off x="7520473" y="-13170"/>
            <a:ext cx="4616112" cy="6871169"/>
          </a:xfrm>
          <a:prstGeom prst="rect">
            <a:avLst/>
          </a:prstGeom>
        </p:spPr>
      </p:pic>
      <p:pic>
        <p:nvPicPr>
          <p:cNvPr id="6" name="Picture 5">
            <a:extLst>
              <a:ext uri="{FF2B5EF4-FFF2-40B4-BE49-F238E27FC236}">
                <a16:creationId xmlns:a16="http://schemas.microsoft.com/office/drawing/2014/main" id="{8C8CA2F2-7757-629D-FC68-CA8378EE0C1B}"/>
              </a:ext>
            </a:extLst>
          </p:cNvPr>
          <p:cNvPicPr>
            <a:picLocks noChangeAspect="1"/>
          </p:cNvPicPr>
          <p:nvPr/>
        </p:nvPicPr>
        <p:blipFill>
          <a:blip r:embed="rId4"/>
          <a:stretch>
            <a:fillRect/>
          </a:stretch>
        </p:blipFill>
        <p:spPr>
          <a:xfrm>
            <a:off x="714268" y="1352549"/>
            <a:ext cx="6335009" cy="5361209"/>
          </a:xfrm>
          <a:prstGeom prst="rect">
            <a:avLst/>
          </a:prstGeom>
        </p:spPr>
      </p:pic>
    </p:spTree>
    <p:extLst>
      <p:ext uri="{BB962C8B-B14F-4D97-AF65-F5344CB8AC3E}">
        <p14:creationId xmlns:p14="http://schemas.microsoft.com/office/powerpoint/2010/main" val="2925309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EE694-4994-0389-6E59-42ACCAA02D6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C32ECEA-7ED6-6FD8-C0EC-F8919442FA61}"/>
              </a:ext>
            </a:extLst>
          </p:cNvPr>
          <p:cNvSpPr txBox="1"/>
          <p:nvPr/>
        </p:nvSpPr>
        <p:spPr>
          <a:xfrm>
            <a:off x="181439" y="872000"/>
            <a:ext cx="6807190" cy="461665"/>
          </a:xfrm>
          <a:prstGeom prst="rect">
            <a:avLst/>
          </a:prstGeom>
          <a:noFill/>
        </p:spPr>
        <p:txBody>
          <a:bodyPr wrap="square">
            <a:spAutoFit/>
          </a:bodyPr>
          <a:lstStyle/>
          <a:p>
            <a:pPr algn="ctr"/>
            <a:r>
              <a:rPr lang="en-IN" sz="2400" b="1" dirty="0">
                <a:effectLst/>
                <a:latin typeface="Neue Machina" panose="00000500000000000000" pitchFamily="50" charset="0"/>
                <a:ea typeface="Calibri" panose="020F0502020204030204" pitchFamily="34" charset="0"/>
              </a:rPr>
              <a:t>Important areas of the Project with screenshots</a:t>
            </a:r>
            <a:endParaRPr lang="en-GB" sz="2400" b="1" dirty="0">
              <a:latin typeface="Neue Machina" panose="00000500000000000000" pitchFamily="50" charset="0"/>
            </a:endParaRPr>
          </a:p>
        </p:txBody>
      </p:sp>
      <p:cxnSp>
        <p:nvCxnSpPr>
          <p:cNvPr id="5" name="Straight Connector 4">
            <a:extLst>
              <a:ext uri="{FF2B5EF4-FFF2-40B4-BE49-F238E27FC236}">
                <a16:creationId xmlns:a16="http://schemas.microsoft.com/office/drawing/2014/main" id="{11E0AE6C-7055-D260-D81C-FE4273425643}"/>
              </a:ext>
            </a:extLst>
          </p:cNvPr>
          <p:cNvCxnSpPr/>
          <p:nvPr/>
        </p:nvCxnSpPr>
        <p:spPr>
          <a:xfrm>
            <a:off x="323850" y="135255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3" name="Picture 2">
            <a:extLst>
              <a:ext uri="{FF2B5EF4-FFF2-40B4-BE49-F238E27FC236}">
                <a16:creationId xmlns:a16="http://schemas.microsoft.com/office/drawing/2014/main" id="{71D67DC2-D3A7-438C-1285-759029A85976}"/>
              </a:ext>
            </a:extLst>
          </p:cNvPr>
          <p:cNvPicPr>
            <a:picLocks noChangeAspect="1"/>
          </p:cNvPicPr>
          <p:nvPr/>
        </p:nvPicPr>
        <p:blipFill>
          <a:blip r:embed="rId2"/>
          <a:stretch>
            <a:fillRect/>
          </a:stretch>
        </p:blipFill>
        <p:spPr>
          <a:xfrm>
            <a:off x="0" y="-13169"/>
            <a:ext cx="3282820" cy="898339"/>
          </a:xfrm>
          <a:prstGeom prst="rect">
            <a:avLst/>
          </a:prstGeom>
        </p:spPr>
      </p:pic>
      <p:sp>
        <p:nvSpPr>
          <p:cNvPr id="6" name="TextBox 5">
            <a:extLst>
              <a:ext uri="{FF2B5EF4-FFF2-40B4-BE49-F238E27FC236}">
                <a16:creationId xmlns:a16="http://schemas.microsoft.com/office/drawing/2014/main" id="{C40CF3DA-2DBE-A301-43AF-95C1289735FD}"/>
              </a:ext>
            </a:extLst>
          </p:cNvPr>
          <p:cNvSpPr txBox="1"/>
          <p:nvPr/>
        </p:nvSpPr>
        <p:spPr>
          <a:xfrm>
            <a:off x="681135" y="1371436"/>
            <a:ext cx="8465197" cy="369332"/>
          </a:xfrm>
          <a:prstGeom prst="rect">
            <a:avLst/>
          </a:prstGeom>
          <a:noFill/>
        </p:spPr>
        <p:txBody>
          <a:bodyPr wrap="square">
            <a:spAutoFit/>
          </a:bodyPr>
          <a:lstStyle/>
          <a:p>
            <a:r>
              <a:rPr lang="en-IN" b="1" dirty="0">
                <a:solidFill>
                  <a:srgbClr val="FF0000"/>
                </a:solidFill>
              </a:rPr>
              <a:t>Login Module :-</a:t>
            </a:r>
          </a:p>
        </p:txBody>
      </p:sp>
      <p:pic>
        <p:nvPicPr>
          <p:cNvPr id="8" name="Picture 7" descr="A screenshot of a computer&#10;&#10;AI-generated content may be incorrect.">
            <a:extLst>
              <a:ext uri="{FF2B5EF4-FFF2-40B4-BE49-F238E27FC236}">
                <a16:creationId xmlns:a16="http://schemas.microsoft.com/office/drawing/2014/main" id="{CD99ABEC-B07E-B933-8CEE-8A936931EA21}"/>
              </a:ext>
            </a:extLst>
          </p:cNvPr>
          <p:cNvPicPr>
            <a:picLocks noChangeAspect="1"/>
          </p:cNvPicPr>
          <p:nvPr/>
        </p:nvPicPr>
        <p:blipFill>
          <a:blip r:embed="rId3">
            <a:extLst>
              <a:ext uri="{28A0092B-C50C-407E-A947-70E740481C1C}">
                <a14:useLocalDpi xmlns:a14="http://schemas.microsoft.com/office/drawing/2010/main" val="0"/>
              </a:ext>
            </a:extLst>
          </a:blip>
          <a:srcRect l="-949" r="-1" b="7859"/>
          <a:stretch>
            <a:fillRect/>
          </a:stretch>
        </p:blipFill>
        <p:spPr>
          <a:xfrm>
            <a:off x="1250302" y="1899390"/>
            <a:ext cx="9563878" cy="4604047"/>
          </a:xfrm>
          <a:prstGeom prst="rect">
            <a:avLst/>
          </a:prstGeom>
        </p:spPr>
      </p:pic>
    </p:spTree>
    <p:extLst>
      <p:ext uri="{BB962C8B-B14F-4D97-AF65-F5344CB8AC3E}">
        <p14:creationId xmlns:p14="http://schemas.microsoft.com/office/powerpoint/2010/main" val="1294987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705C4-0EA7-0B08-7664-483DA77825A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312426C-DEE1-008C-6C75-093149721CA3}"/>
              </a:ext>
            </a:extLst>
          </p:cNvPr>
          <p:cNvSpPr txBox="1"/>
          <p:nvPr/>
        </p:nvSpPr>
        <p:spPr>
          <a:xfrm>
            <a:off x="181439" y="872000"/>
            <a:ext cx="6695222" cy="461665"/>
          </a:xfrm>
          <a:prstGeom prst="rect">
            <a:avLst/>
          </a:prstGeom>
          <a:noFill/>
        </p:spPr>
        <p:txBody>
          <a:bodyPr wrap="square">
            <a:spAutoFit/>
          </a:bodyPr>
          <a:lstStyle/>
          <a:p>
            <a:pPr algn="ctr"/>
            <a:r>
              <a:rPr lang="en-IN" sz="2400" b="1" dirty="0">
                <a:effectLst/>
                <a:latin typeface="Neue Machina" panose="00000500000000000000" pitchFamily="50" charset="0"/>
                <a:ea typeface="Calibri" panose="020F0502020204030204" pitchFamily="34" charset="0"/>
              </a:rPr>
              <a:t>Important areas of the Project with screenshots</a:t>
            </a:r>
            <a:endParaRPr lang="en-GB" sz="2400" b="1" dirty="0">
              <a:latin typeface="Neue Machina" panose="00000500000000000000" pitchFamily="50" charset="0"/>
            </a:endParaRPr>
          </a:p>
        </p:txBody>
      </p:sp>
      <p:cxnSp>
        <p:nvCxnSpPr>
          <p:cNvPr id="5" name="Straight Connector 4">
            <a:extLst>
              <a:ext uri="{FF2B5EF4-FFF2-40B4-BE49-F238E27FC236}">
                <a16:creationId xmlns:a16="http://schemas.microsoft.com/office/drawing/2014/main" id="{B7DD8086-EA69-9F56-A886-F20FF17BC506}"/>
              </a:ext>
            </a:extLst>
          </p:cNvPr>
          <p:cNvCxnSpPr/>
          <p:nvPr/>
        </p:nvCxnSpPr>
        <p:spPr>
          <a:xfrm>
            <a:off x="323850" y="135255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3" name="Picture 2">
            <a:extLst>
              <a:ext uri="{FF2B5EF4-FFF2-40B4-BE49-F238E27FC236}">
                <a16:creationId xmlns:a16="http://schemas.microsoft.com/office/drawing/2014/main" id="{F14CD713-E9B5-965B-54DF-582B5D9E10DB}"/>
              </a:ext>
            </a:extLst>
          </p:cNvPr>
          <p:cNvPicPr>
            <a:picLocks noChangeAspect="1"/>
          </p:cNvPicPr>
          <p:nvPr/>
        </p:nvPicPr>
        <p:blipFill>
          <a:blip r:embed="rId2"/>
          <a:stretch>
            <a:fillRect/>
          </a:stretch>
        </p:blipFill>
        <p:spPr>
          <a:xfrm>
            <a:off x="0" y="-13169"/>
            <a:ext cx="3282820" cy="898339"/>
          </a:xfrm>
          <a:prstGeom prst="rect">
            <a:avLst/>
          </a:prstGeom>
        </p:spPr>
      </p:pic>
      <p:sp>
        <p:nvSpPr>
          <p:cNvPr id="6" name="TextBox 5">
            <a:extLst>
              <a:ext uri="{FF2B5EF4-FFF2-40B4-BE49-F238E27FC236}">
                <a16:creationId xmlns:a16="http://schemas.microsoft.com/office/drawing/2014/main" id="{9CBD7BCE-C6C7-817E-E6F6-22CB9940EF0B}"/>
              </a:ext>
            </a:extLst>
          </p:cNvPr>
          <p:cNvSpPr txBox="1"/>
          <p:nvPr/>
        </p:nvSpPr>
        <p:spPr>
          <a:xfrm>
            <a:off x="690465" y="1371436"/>
            <a:ext cx="8455867" cy="369332"/>
          </a:xfrm>
          <a:prstGeom prst="rect">
            <a:avLst/>
          </a:prstGeom>
          <a:noFill/>
        </p:spPr>
        <p:txBody>
          <a:bodyPr wrap="square">
            <a:spAutoFit/>
          </a:bodyPr>
          <a:lstStyle/>
          <a:p>
            <a:r>
              <a:rPr lang="en-IN" b="1" dirty="0">
                <a:solidFill>
                  <a:srgbClr val="FF0000"/>
                </a:solidFill>
              </a:rPr>
              <a:t>Mens Module :-</a:t>
            </a:r>
          </a:p>
        </p:txBody>
      </p:sp>
      <p:pic>
        <p:nvPicPr>
          <p:cNvPr id="10" name="Picture 9">
            <a:extLst>
              <a:ext uri="{FF2B5EF4-FFF2-40B4-BE49-F238E27FC236}">
                <a16:creationId xmlns:a16="http://schemas.microsoft.com/office/drawing/2014/main" id="{65127815-4516-548A-E4E4-258D168CD75D}"/>
              </a:ext>
            </a:extLst>
          </p:cNvPr>
          <p:cNvPicPr>
            <a:picLocks noChangeAspect="1"/>
          </p:cNvPicPr>
          <p:nvPr/>
        </p:nvPicPr>
        <p:blipFill>
          <a:blip r:embed="rId3"/>
          <a:srcRect b="6502"/>
          <a:stretch>
            <a:fillRect/>
          </a:stretch>
        </p:blipFill>
        <p:spPr>
          <a:xfrm>
            <a:off x="1695061" y="1852735"/>
            <a:ext cx="8801878" cy="4622710"/>
          </a:xfrm>
          <a:prstGeom prst="rect">
            <a:avLst/>
          </a:prstGeom>
        </p:spPr>
      </p:pic>
    </p:spTree>
    <p:extLst>
      <p:ext uri="{BB962C8B-B14F-4D97-AF65-F5344CB8AC3E}">
        <p14:creationId xmlns:p14="http://schemas.microsoft.com/office/powerpoint/2010/main" val="897647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163414-BBE3-26E3-9428-8F951EA0D42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7D8C56A-EC75-81B9-A3D1-347B673B3CCA}"/>
              </a:ext>
            </a:extLst>
          </p:cNvPr>
          <p:cNvSpPr txBox="1"/>
          <p:nvPr/>
        </p:nvSpPr>
        <p:spPr>
          <a:xfrm>
            <a:off x="181439" y="872000"/>
            <a:ext cx="6629908" cy="461665"/>
          </a:xfrm>
          <a:prstGeom prst="rect">
            <a:avLst/>
          </a:prstGeom>
          <a:noFill/>
        </p:spPr>
        <p:txBody>
          <a:bodyPr wrap="square">
            <a:spAutoFit/>
          </a:bodyPr>
          <a:lstStyle/>
          <a:p>
            <a:pPr algn="ctr"/>
            <a:r>
              <a:rPr lang="en-IN" sz="2400" b="1" dirty="0">
                <a:effectLst/>
                <a:latin typeface="Neue Machina" panose="00000500000000000000" pitchFamily="50" charset="0"/>
                <a:ea typeface="Calibri" panose="020F0502020204030204" pitchFamily="34" charset="0"/>
              </a:rPr>
              <a:t>Important areas of the Project with screenshots</a:t>
            </a:r>
            <a:endParaRPr lang="en-GB" sz="2400" b="1" dirty="0">
              <a:latin typeface="Neue Machina" panose="00000500000000000000" pitchFamily="50" charset="0"/>
            </a:endParaRPr>
          </a:p>
        </p:txBody>
      </p:sp>
      <p:cxnSp>
        <p:nvCxnSpPr>
          <p:cNvPr id="5" name="Straight Connector 4">
            <a:extLst>
              <a:ext uri="{FF2B5EF4-FFF2-40B4-BE49-F238E27FC236}">
                <a16:creationId xmlns:a16="http://schemas.microsoft.com/office/drawing/2014/main" id="{497C87A3-2477-91D4-4405-D2A9E43CA8FF}"/>
              </a:ext>
            </a:extLst>
          </p:cNvPr>
          <p:cNvCxnSpPr/>
          <p:nvPr/>
        </p:nvCxnSpPr>
        <p:spPr>
          <a:xfrm>
            <a:off x="323850" y="135255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3" name="Picture 2">
            <a:extLst>
              <a:ext uri="{FF2B5EF4-FFF2-40B4-BE49-F238E27FC236}">
                <a16:creationId xmlns:a16="http://schemas.microsoft.com/office/drawing/2014/main" id="{F26EF0E1-58FE-7A3E-F1F6-15C1ABEC037B}"/>
              </a:ext>
            </a:extLst>
          </p:cNvPr>
          <p:cNvPicPr>
            <a:picLocks noChangeAspect="1"/>
          </p:cNvPicPr>
          <p:nvPr/>
        </p:nvPicPr>
        <p:blipFill>
          <a:blip r:embed="rId2"/>
          <a:stretch>
            <a:fillRect/>
          </a:stretch>
        </p:blipFill>
        <p:spPr>
          <a:xfrm>
            <a:off x="0" y="-13169"/>
            <a:ext cx="3282820" cy="898339"/>
          </a:xfrm>
          <a:prstGeom prst="rect">
            <a:avLst/>
          </a:prstGeom>
        </p:spPr>
      </p:pic>
      <p:sp>
        <p:nvSpPr>
          <p:cNvPr id="6" name="TextBox 5">
            <a:extLst>
              <a:ext uri="{FF2B5EF4-FFF2-40B4-BE49-F238E27FC236}">
                <a16:creationId xmlns:a16="http://schemas.microsoft.com/office/drawing/2014/main" id="{0526D921-BB51-5643-B82B-92849467496E}"/>
              </a:ext>
            </a:extLst>
          </p:cNvPr>
          <p:cNvSpPr txBox="1"/>
          <p:nvPr/>
        </p:nvSpPr>
        <p:spPr>
          <a:xfrm>
            <a:off x="569167" y="1371436"/>
            <a:ext cx="8577165" cy="369332"/>
          </a:xfrm>
          <a:prstGeom prst="rect">
            <a:avLst/>
          </a:prstGeom>
          <a:noFill/>
        </p:spPr>
        <p:txBody>
          <a:bodyPr wrap="square">
            <a:spAutoFit/>
          </a:bodyPr>
          <a:lstStyle/>
          <a:p>
            <a:r>
              <a:rPr lang="en-IN" b="1" dirty="0">
                <a:solidFill>
                  <a:srgbClr val="FF0000"/>
                </a:solidFill>
              </a:rPr>
              <a:t>Womens Module :-</a:t>
            </a:r>
          </a:p>
        </p:txBody>
      </p:sp>
      <p:pic>
        <p:nvPicPr>
          <p:cNvPr id="8" name="Picture 7" descr="A screenshot of a computer&#10;&#10;AI-generated content may be incorrect.">
            <a:extLst>
              <a:ext uri="{FF2B5EF4-FFF2-40B4-BE49-F238E27FC236}">
                <a16:creationId xmlns:a16="http://schemas.microsoft.com/office/drawing/2014/main" id="{1B63B389-71FB-2AE2-8542-832DF6B8FE0C}"/>
              </a:ext>
            </a:extLst>
          </p:cNvPr>
          <p:cNvPicPr>
            <a:picLocks noChangeAspect="1"/>
          </p:cNvPicPr>
          <p:nvPr/>
        </p:nvPicPr>
        <p:blipFill>
          <a:blip r:embed="rId3">
            <a:extLst>
              <a:ext uri="{28A0092B-C50C-407E-A947-70E740481C1C}">
                <a14:useLocalDpi xmlns:a14="http://schemas.microsoft.com/office/drawing/2010/main" val="0"/>
              </a:ext>
            </a:extLst>
          </a:blip>
          <a:srcRect t="-84" b="7571"/>
          <a:stretch>
            <a:fillRect/>
          </a:stretch>
        </p:blipFill>
        <p:spPr>
          <a:xfrm>
            <a:off x="1522834" y="1778539"/>
            <a:ext cx="9146332" cy="4753017"/>
          </a:xfrm>
          <a:prstGeom prst="rect">
            <a:avLst/>
          </a:prstGeom>
        </p:spPr>
      </p:pic>
    </p:spTree>
    <p:extLst>
      <p:ext uri="{BB962C8B-B14F-4D97-AF65-F5344CB8AC3E}">
        <p14:creationId xmlns:p14="http://schemas.microsoft.com/office/powerpoint/2010/main" val="11555029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64CCD-7752-154F-96D6-3BA9EA09F68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A135B1A-7048-62EE-731F-F75BFA3A1602}"/>
              </a:ext>
            </a:extLst>
          </p:cNvPr>
          <p:cNvSpPr txBox="1"/>
          <p:nvPr/>
        </p:nvSpPr>
        <p:spPr>
          <a:xfrm>
            <a:off x="181439" y="872000"/>
            <a:ext cx="7182922" cy="461665"/>
          </a:xfrm>
          <a:prstGeom prst="rect">
            <a:avLst/>
          </a:prstGeom>
          <a:noFill/>
        </p:spPr>
        <p:txBody>
          <a:bodyPr wrap="square">
            <a:spAutoFit/>
          </a:bodyPr>
          <a:lstStyle/>
          <a:p>
            <a:pPr algn="ctr"/>
            <a:r>
              <a:rPr lang="en-IN" sz="2400" b="1" dirty="0">
                <a:effectLst/>
                <a:latin typeface="Neue Machina" panose="00000500000000000000" pitchFamily="50" charset="0"/>
                <a:ea typeface="Calibri" panose="020F0502020204030204" pitchFamily="34" charset="0"/>
              </a:rPr>
              <a:t>Important areas of the Project with screenshots</a:t>
            </a:r>
            <a:endParaRPr lang="en-GB" sz="2400" b="1" dirty="0">
              <a:latin typeface="Neue Machina" panose="00000500000000000000" pitchFamily="50" charset="0"/>
            </a:endParaRPr>
          </a:p>
        </p:txBody>
      </p:sp>
      <p:cxnSp>
        <p:nvCxnSpPr>
          <p:cNvPr id="5" name="Straight Connector 4">
            <a:extLst>
              <a:ext uri="{FF2B5EF4-FFF2-40B4-BE49-F238E27FC236}">
                <a16:creationId xmlns:a16="http://schemas.microsoft.com/office/drawing/2014/main" id="{29FBFF42-A24E-F4B7-7EAD-139E2A0098F4}"/>
              </a:ext>
            </a:extLst>
          </p:cNvPr>
          <p:cNvCxnSpPr/>
          <p:nvPr/>
        </p:nvCxnSpPr>
        <p:spPr>
          <a:xfrm>
            <a:off x="323850" y="135255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3" name="Picture 2">
            <a:extLst>
              <a:ext uri="{FF2B5EF4-FFF2-40B4-BE49-F238E27FC236}">
                <a16:creationId xmlns:a16="http://schemas.microsoft.com/office/drawing/2014/main" id="{83F6085A-FAB0-C35F-8B63-556E3E2ACD20}"/>
              </a:ext>
            </a:extLst>
          </p:cNvPr>
          <p:cNvPicPr>
            <a:picLocks noChangeAspect="1"/>
          </p:cNvPicPr>
          <p:nvPr/>
        </p:nvPicPr>
        <p:blipFill>
          <a:blip r:embed="rId2"/>
          <a:stretch>
            <a:fillRect/>
          </a:stretch>
        </p:blipFill>
        <p:spPr>
          <a:xfrm>
            <a:off x="0" y="-13169"/>
            <a:ext cx="3282820" cy="898339"/>
          </a:xfrm>
          <a:prstGeom prst="rect">
            <a:avLst/>
          </a:prstGeom>
        </p:spPr>
      </p:pic>
      <p:sp>
        <p:nvSpPr>
          <p:cNvPr id="8" name="TextBox 7">
            <a:extLst>
              <a:ext uri="{FF2B5EF4-FFF2-40B4-BE49-F238E27FC236}">
                <a16:creationId xmlns:a16="http://schemas.microsoft.com/office/drawing/2014/main" id="{4EF19B5C-A9F3-1A76-1020-009AFE6ADD44}"/>
              </a:ext>
            </a:extLst>
          </p:cNvPr>
          <p:cNvSpPr txBox="1"/>
          <p:nvPr/>
        </p:nvSpPr>
        <p:spPr>
          <a:xfrm>
            <a:off x="867747" y="1464923"/>
            <a:ext cx="8278585" cy="369332"/>
          </a:xfrm>
          <a:prstGeom prst="rect">
            <a:avLst/>
          </a:prstGeom>
          <a:noFill/>
        </p:spPr>
        <p:txBody>
          <a:bodyPr wrap="square">
            <a:spAutoFit/>
          </a:bodyPr>
          <a:lstStyle/>
          <a:p>
            <a:pPr marL="0" algn="l" rtl="0" eaLnBrk="1" latinLnBrk="0" hangingPunct="1"/>
            <a:r>
              <a:rPr lang="en-IN" b="1" dirty="0">
                <a:solidFill>
                  <a:srgbClr val="FF0000"/>
                </a:solidFill>
                <a:latin typeface="Calibri" panose="020F0502020204030204" pitchFamily="34" charset="0"/>
              </a:rPr>
              <a:t>Kids</a:t>
            </a:r>
            <a:r>
              <a:rPr lang="en-IN" sz="1800" b="1" kern="1200" dirty="0">
                <a:solidFill>
                  <a:srgbClr val="FF0000"/>
                </a:solidFill>
                <a:effectLst/>
                <a:latin typeface="Calibri" panose="020F0502020204030204" pitchFamily="34" charset="0"/>
                <a:ea typeface="+mn-ea"/>
                <a:cs typeface="+mn-cs"/>
              </a:rPr>
              <a:t> Module :-</a:t>
            </a:r>
            <a:endParaRPr lang="en-IN" dirty="0">
              <a:effectLst/>
            </a:endParaRPr>
          </a:p>
        </p:txBody>
      </p:sp>
      <p:pic>
        <p:nvPicPr>
          <p:cNvPr id="10" name="Picture 9">
            <a:extLst>
              <a:ext uri="{FF2B5EF4-FFF2-40B4-BE49-F238E27FC236}">
                <a16:creationId xmlns:a16="http://schemas.microsoft.com/office/drawing/2014/main" id="{A5828D8A-312A-A37B-528D-30B56F905686}"/>
              </a:ext>
            </a:extLst>
          </p:cNvPr>
          <p:cNvPicPr>
            <a:picLocks noChangeAspect="1"/>
          </p:cNvPicPr>
          <p:nvPr/>
        </p:nvPicPr>
        <p:blipFill>
          <a:blip r:embed="rId3"/>
          <a:srcRect b="7032"/>
          <a:stretch>
            <a:fillRect/>
          </a:stretch>
        </p:blipFill>
        <p:spPr>
          <a:xfrm>
            <a:off x="1641410" y="1834255"/>
            <a:ext cx="9206203" cy="4807646"/>
          </a:xfrm>
          <a:prstGeom prst="rect">
            <a:avLst/>
          </a:prstGeom>
        </p:spPr>
      </p:pic>
    </p:spTree>
    <p:extLst>
      <p:ext uri="{BB962C8B-B14F-4D97-AF65-F5344CB8AC3E}">
        <p14:creationId xmlns:p14="http://schemas.microsoft.com/office/powerpoint/2010/main" val="21647606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42AA7F-8D9A-9A13-E3DE-1EE448D5D99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E6D9A5E-1CE4-E048-D51E-8A5FC4F297D5}"/>
              </a:ext>
            </a:extLst>
          </p:cNvPr>
          <p:cNvSpPr txBox="1"/>
          <p:nvPr/>
        </p:nvSpPr>
        <p:spPr>
          <a:xfrm>
            <a:off x="-490366" y="890885"/>
            <a:ext cx="8091704" cy="461665"/>
          </a:xfrm>
          <a:prstGeom prst="rect">
            <a:avLst/>
          </a:prstGeom>
          <a:noFill/>
        </p:spPr>
        <p:txBody>
          <a:bodyPr wrap="square">
            <a:spAutoFit/>
          </a:bodyPr>
          <a:lstStyle/>
          <a:p>
            <a:pPr algn="ctr"/>
            <a:r>
              <a:rPr lang="en-IN" sz="2400" b="1" dirty="0">
                <a:effectLst/>
                <a:latin typeface="Neue Machina" panose="00000500000000000000" pitchFamily="50" charset="0"/>
                <a:ea typeface="Calibri" panose="020F0502020204030204" pitchFamily="34" charset="0"/>
              </a:rPr>
              <a:t>Important areas of the Project with screenshots</a:t>
            </a:r>
            <a:endParaRPr lang="en-GB" sz="2400" b="1" dirty="0">
              <a:latin typeface="Neue Machina" panose="00000500000000000000" pitchFamily="50" charset="0"/>
            </a:endParaRPr>
          </a:p>
        </p:txBody>
      </p:sp>
      <p:cxnSp>
        <p:nvCxnSpPr>
          <p:cNvPr id="5" name="Straight Connector 4">
            <a:extLst>
              <a:ext uri="{FF2B5EF4-FFF2-40B4-BE49-F238E27FC236}">
                <a16:creationId xmlns:a16="http://schemas.microsoft.com/office/drawing/2014/main" id="{2DDDB92F-104B-6F77-AE66-91B2A076A105}"/>
              </a:ext>
            </a:extLst>
          </p:cNvPr>
          <p:cNvCxnSpPr/>
          <p:nvPr/>
        </p:nvCxnSpPr>
        <p:spPr>
          <a:xfrm>
            <a:off x="490998" y="135808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3" name="Picture 2">
            <a:extLst>
              <a:ext uri="{FF2B5EF4-FFF2-40B4-BE49-F238E27FC236}">
                <a16:creationId xmlns:a16="http://schemas.microsoft.com/office/drawing/2014/main" id="{2D9C9E16-E8DF-4A56-75A4-906A109CE322}"/>
              </a:ext>
            </a:extLst>
          </p:cNvPr>
          <p:cNvPicPr>
            <a:picLocks noChangeAspect="1"/>
          </p:cNvPicPr>
          <p:nvPr/>
        </p:nvPicPr>
        <p:blipFill>
          <a:blip r:embed="rId2"/>
          <a:stretch>
            <a:fillRect/>
          </a:stretch>
        </p:blipFill>
        <p:spPr>
          <a:xfrm>
            <a:off x="0" y="-13169"/>
            <a:ext cx="3282820" cy="898339"/>
          </a:xfrm>
          <a:prstGeom prst="rect">
            <a:avLst/>
          </a:prstGeom>
        </p:spPr>
      </p:pic>
      <p:sp>
        <p:nvSpPr>
          <p:cNvPr id="6" name="TextBox 5">
            <a:extLst>
              <a:ext uri="{FF2B5EF4-FFF2-40B4-BE49-F238E27FC236}">
                <a16:creationId xmlns:a16="http://schemas.microsoft.com/office/drawing/2014/main" id="{9F57B6B4-008A-5269-CB9E-81196812F3A7}"/>
              </a:ext>
            </a:extLst>
          </p:cNvPr>
          <p:cNvSpPr txBox="1"/>
          <p:nvPr/>
        </p:nvSpPr>
        <p:spPr>
          <a:xfrm>
            <a:off x="559837" y="1418254"/>
            <a:ext cx="8462865" cy="369332"/>
          </a:xfrm>
          <a:prstGeom prst="rect">
            <a:avLst/>
          </a:prstGeom>
          <a:noFill/>
        </p:spPr>
        <p:txBody>
          <a:bodyPr wrap="square">
            <a:spAutoFit/>
          </a:bodyPr>
          <a:lstStyle/>
          <a:p>
            <a:pPr marL="0" algn="l" rtl="0" eaLnBrk="1" latinLnBrk="0" hangingPunct="1"/>
            <a:r>
              <a:rPr lang="en-IN" b="1" dirty="0">
                <a:solidFill>
                  <a:srgbClr val="FF0000"/>
                </a:solidFill>
                <a:latin typeface="Calibri" panose="020F0502020204030204" pitchFamily="34" charset="0"/>
              </a:rPr>
              <a:t>CheckOut</a:t>
            </a:r>
            <a:r>
              <a:rPr lang="en-IN" sz="1800" b="1" kern="1200" dirty="0">
                <a:solidFill>
                  <a:srgbClr val="FF0000"/>
                </a:solidFill>
                <a:effectLst/>
                <a:latin typeface="Calibri" panose="020F0502020204030204" pitchFamily="34" charset="0"/>
                <a:ea typeface="+mn-ea"/>
                <a:cs typeface="+mn-cs"/>
              </a:rPr>
              <a:t> Module :-</a:t>
            </a:r>
            <a:endParaRPr lang="en-IN" dirty="0">
              <a:effectLst/>
            </a:endParaRPr>
          </a:p>
        </p:txBody>
      </p:sp>
      <p:pic>
        <p:nvPicPr>
          <p:cNvPr id="8" name="Picture 7">
            <a:extLst>
              <a:ext uri="{FF2B5EF4-FFF2-40B4-BE49-F238E27FC236}">
                <a16:creationId xmlns:a16="http://schemas.microsoft.com/office/drawing/2014/main" id="{2AE6EEE9-3113-B51A-8F38-643A145A4CD0}"/>
              </a:ext>
            </a:extLst>
          </p:cNvPr>
          <p:cNvPicPr>
            <a:picLocks noChangeAspect="1"/>
          </p:cNvPicPr>
          <p:nvPr/>
        </p:nvPicPr>
        <p:blipFill>
          <a:blip r:embed="rId3"/>
          <a:srcRect b="6878"/>
          <a:stretch>
            <a:fillRect/>
          </a:stretch>
        </p:blipFill>
        <p:spPr>
          <a:xfrm>
            <a:off x="1772815" y="1787586"/>
            <a:ext cx="9094237" cy="4757003"/>
          </a:xfrm>
          <a:prstGeom prst="rect">
            <a:avLst/>
          </a:prstGeom>
        </p:spPr>
      </p:pic>
    </p:spTree>
    <p:extLst>
      <p:ext uri="{BB962C8B-B14F-4D97-AF65-F5344CB8AC3E}">
        <p14:creationId xmlns:p14="http://schemas.microsoft.com/office/powerpoint/2010/main" val="547424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99FAB1-41DD-B1BE-C688-BABFEB79CCC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6E407D1-871E-D83D-5E9B-4FD09E3EFCA6}"/>
              </a:ext>
            </a:extLst>
          </p:cNvPr>
          <p:cNvSpPr txBox="1"/>
          <p:nvPr/>
        </p:nvSpPr>
        <p:spPr>
          <a:xfrm>
            <a:off x="-490366" y="890885"/>
            <a:ext cx="8091704" cy="461665"/>
          </a:xfrm>
          <a:prstGeom prst="rect">
            <a:avLst/>
          </a:prstGeom>
          <a:noFill/>
        </p:spPr>
        <p:txBody>
          <a:bodyPr wrap="square">
            <a:spAutoFit/>
          </a:bodyPr>
          <a:lstStyle/>
          <a:p>
            <a:pPr algn="ctr"/>
            <a:r>
              <a:rPr lang="en-IN" sz="2400" b="1" dirty="0">
                <a:effectLst/>
                <a:latin typeface="Neue Machina" panose="00000500000000000000" pitchFamily="50" charset="0"/>
                <a:ea typeface="Calibri" panose="020F0502020204030204" pitchFamily="34" charset="0"/>
              </a:rPr>
              <a:t>Important areas of the Project with screenshots</a:t>
            </a:r>
            <a:endParaRPr lang="en-GB" sz="2400" b="1" dirty="0">
              <a:latin typeface="Neue Machina" panose="00000500000000000000" pitchFamily="50" charset="0"/>
            </a:endParaRPr>
          </a:p>
        </p:txBody>
      </p:sp>
      <p:cxnSp>
        <p:nvCxnSpPr>
          <p:cNvPr id="5" name="Straight Connector 4">
            <a:extLst>
              <a:ext uri="{FF2B5EF4-FFF2-40B4-BE49-F238E27FC236}">
                <a16:creationId xmlns:a16="http://schemas.microsoft.com/office/drawing/2014/main" id="{EE4D3C5E-AEA9-D838-D1BD-8EECC90DE6E2}"/>
              </a:ext>
            </a:extLst>
          </p:cNvPr>
          <p:cNvCxnSpPr/>
          <p:nvPr/>
        </p:nvCxnSpPr>
        <p:spPr>
          <a:xfrm>
            <a:off x="490998" y="135808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3" name="Picture 2">
            <a:extLst>
              <a:ext uri="{FF2B5EF4-FFF2-40B4-BE49-F238E27FC236}">
                <a16:creationId xmlns:a16="http://schemas.microsoft.com/office/drawing/2014/main" id="{3AAD6D01-1188-7AE4-F778-0F1CDFDDDF8D}"/>
              </a:ext>
            </a:extLst>
          </p:cNvPr>
          <p:cNvPicPr>
            <a:picLocks noChangeAspect="1"/>
          </p:cNvPicPr>
          <p:nvPr/>
        </p:nvPicPr>
        <p:blipFill>
          <a:blip r:embed="rId2"/>
          <a:stretch>
            <a:fillRect/>
          </a:stretch>
        </p:blipFill>
        <p:spPr>
          <a:xfrm>
            <a:off x="0" y="-13169"/>
            <a:ext cx="3282820" cy="898339"/>
          </a:xfrm>
          <a:prstGeom prst="rect">
            <a:avLst/>
          </a:prstGeom>
        </p:spPr>
      </p:pic>
      <p:sp>
        <p:nvSpPr>
          <p:cNvPr id="6" name="TextBox 5">
            <a:extLst>
              <a:ext uri="{FF2B5EF4-FFF2-40B4-BE49-F238E27FC236}">
                <a16:creationId xmlns:a16="http://schemas.microsoft.com/office/drawing/2014/main" id="{88755D88-3837-D960-5086-52D5B9C117AF}"/>
              </a:ext>
            </a:extLst>
          </p:cNvPr>
          <p:cNvSpPr txBox="1"/>
          <p:nvPr/>
        </p:nvSpPr>
        <p:spPr>
          <a:xfrm>
            <a:off x="559837" y="1418254"/>
            <a:ext cx="8462865" cy="369332"/>
          </a:xfrm>
          <a:prstGeom prst="rect">
            <a:avLst/>
          </a:prstGeom>
          <a:noFill/>
        </p:spPr>
        <p:txBody>
          <a:bodyPr wrap="square">
            <a:spAutoFit/>
          </a:bodyPr>
          <a:lstStyle/>
          <a:p>
            <a:r>
              <a:rPr lang="en-US" b="1" dirty="0">
                <a:solidFill>
                  <a:srgbClr val="FF0000"/>
                </a:solidFill>
              </a:rPr>
              <a:t>Extent Report Overview </a:t>
            </a:r>
            <a:r>
              <a:rPr lang="en-IN" sz="1800" b="1" kern="1200" dirty="0">
                <a:solidFill>
                  <a:srgbClr val="FF0000"/>
                </a:solidFill>
                <a:effectLst/>
                <a:latin typeface="Calibri" panose="020F0502020204030204" pitchFamily="34" charset="0"/>
                <a:ea typeface="+mn-ea"/>
                <a:cs typeface="+mn-cs"/>
              </a:rPr>
              <a:t>:-</a:t>
            </a:r>
            <a:endParaRPr lang="en-IN" dirty="0">
              <a:effectLst/>
            </a:endParaRPr>
          </a:p>
        </p:txBody>
      </p:sp>
      <p:pic>
        <p:nvPicPr>
          <p:cNvPr id="10" name="Picture 9">
            <a:extLst>
              <a:ext uri="{FF2B5EF4-FFF2-40B4-BE49-F238E27FC236}">
                <a16:creationId xmlns:a16="http://schemas.microsoft.com/office/drawing/2014/main" id="{32258038-2577-C1FD-C86A-B6B9BB3D9D34}"/>
              </a:ext>
            </a:extLst>
          </p:cNvPr>
          <p:cNvPicPr>
            <a:picLocks noChangeAspect="1"/>
          </p:cNvPicPr>
          <p:nvPr/>
        </p:nvPicPr>
        <p:blipFill>
          <a:blip r:embed="rId3"/>
          <a:srcRect b="6878"/>
          <a:stretch>
            <a:fillRect/>
          </a:stretch>
        </p:blipFill>
        <p:spPr>
          <a:xfrm>
            <a:off x="1296955" y="1810914"/>
            <a:ext cx="9862457" cy="4795160"/>
          </a:xfrm>
          <a:prstGeom prst="rect">
            <a:avLst/>
          </a:prstGeom>
        </p:spPr>
      </p:pic>
    </p:spTree>
    <p:extLst>
      <p:ext uri="{BB962C8B-B14F-4D97-AF65-F5344CB8AC3E}">
        <p14:creationId xmlns:p14="http://schemas.microsoft.com/office/powerpoint/2010/main" val="17901276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528731-B355-EA07-1E7D-7F628F8B1CF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53E3D36-36DB-9A4D-D6AB-030E365CFF11}"/>
              </a:ext>
            </a:extLst>
          </p:cNvPr>
          <p:cNvSpPr txBox="1"/>
          <p:nvPr/>
        </p:nvSpPr>
        <p:spPr>
          <a:xfrm>
            <a:off x="-490366" y="890885"/>
            <a:ext cx="8091704" cy="461665"/>
          </a:xfrm>
          <a:prstGeom prst="rect">
            <a:avLst/>
          </a:prstGeom>
          <a:noFill/>
        </p:spPr>
        <p:txBody>
          <a:bodyPr wrap="square">
            <a:spAutoFit/>
          </a:bodyPr>
          <a:lstStyle/>
          <a:p>
            <a:pPr algn="ctr"/>
            <a:r>
              <a:rPr lang="en-IN" sz="2400" b="1" dirty="0">
                <a:effectLst/>
                <a:latin typeface="Neue Machina" panose="00000500000000000000" pitchFamily="50" charset="0"/>
                <a:ea typeface="Calibri" panose="020F0502020204030204" pitchFamily="34" charset="0"/>
              </a:rPr>
              <a:t>Important areas of the Project with screenshots</a:t>
            </a:r>
            <a:endParaRPr lang="en-GB" sz="2400" b="1" dirty="0">
              <a:latin typeface="Neue Machina" panose="00000500000000000000" pitchFamily="50" charset="0"/>
            </a:endParaRPr>
          </a:p>
        </p:txBody>
      </p:sp>
      <p:cxnSp>
        <p:nvCxnSpPr>
          <p:cNvPr id="5" name="Straight Connector 4">
            <a:extLst>
              <a:ext uri="{FF2B5EF4-FFF2-40B4-BE49-F238E27FC236}">
                <a16:creationId xmlns:a16="http://schemas.microsoft.com/office/drawing/2014/main" id="{0390B4AE-3892-455B-8822-883A001AC1C4}"/>
              </a:ext>
            </a:extLst>
          </p:cNvPr>
          <p:cNvCxnSpPr/>
          <p:nvPr/>
        </p:nvCxnSpPr>
        <p:spPr>
          <a:xfrm>
            <a:off x="490998" y="135808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3" name="Picture 2">
            <a:extLst>
              <a:ext uri="{FF2B5EF4-FFF2-40B4-BE49-F238E27FC236}">
                <a16:creationId xmlns:a16="http://schemas.microsoft.com/office/drawing/2014/main" id="{4453967F-4D0C-83A0-C489-BA5F798AE72B}"/>
              </a:ext>
            </a:extLst>
          </p:cNvPr>
          <p:cNvPicPr>
            <a:picLocks noChangeAspect="1"/>
          </p:cNvPicPr>
          <p:nvPr/>
        </p:nvPicPr>
        <p:blipFill>
          <a:blip r:embed="rId2"/>
          <a:stretch>
            <a:fillRect/>
          </a:stretch>
        </p:blipFill>
        <p:spPr>
          <a:xfrm>
            <a:off x="0" y="-13169"/>
            <a:ext cx="3282820" cy="898339"/>
          </a:xfrm>
          <a:prstGeom prst="rect">
            <a:avLst/>
          </a:prstGeom>
        </p:spPr>
      </p:pic>
      <p:sp>
        <p:nvSpPr>
          <p:cNvPr id="6" name="TextBox 5">
            <a:extLst>
              <a:ext uri="{FF2B5EF4-FFF2-40B4-BE49-F238E27FC236}">
                <a16:creationId xmlns:a16="http://schemas.microsoft.com/office/drawing/2014/main" id="{959454F4-3A1B-B27C-86A3-D0B75A7F808E}"/>
              </a:ext>
            </a:extLst>
          </p:cNvPr>
          <p:cNvSpPr txBox="1"/>
          <p:nvPr/>
        </p:nvSpPr>
        <p:spPr>
          <a:xfrm>
            <a:off x="559837" y="1418254"/>
            <a:ext cx="8462865" cy="369332"/>
          </a:xfrm>
          <a:prstGeom prst="rect">
            <a:avLst/>
          </a:prstGeom>
          <a:noFill/>
        </p:spPr>
        <p:txBody>
          <a:bodyPr wrap="square">
            <a:spAutoFit/>
          </a:bodyPr>
          <a:lstStyle/>
          <a:p>
            <a:r>
              <a:rPr lang="en-IN" b="1" dirty="0">
                <a:solidFill>
                  <a:srgbClr val="FF0000"/>
                </a:solidFill>
              </a:rPr>
              <a:t>Failed Test Case</a:t>
            </a:r>
            <a:r>
              <a:rPr lang="en-IN" sz="1800" b="1" kern="1200" dirty="0">
                <a:solidFill>
                  <a:srgbClr val="FF0000"/>
                </a:solidFill>
                <a:effectLst/>
                <a:latin typeface="Calibri" panose="020F0502020204030204" pitchFamily="34" charset="0"/>
                <a:ea typeface="+mn-ea"/>
                <a:cs typeface="+mn-cs"/>
              </a:rPr>
              <a:t>:-</a:t>
            </a:r>
            <a:endParaRPr lang="en-IN" dirty="0">
              <a:effectLst/>
            </a:endParaRPr>
          </a:p>
        </p:txBody>
      </p:sp>
      <p:pic>
        <p:nvPicPr>
          <p:cNvPr id="7" name="Picture 6">
            <a:extLst>
              <a:ext uri="{FF2B5EF4-FFF2-40B4-BE49-F238E27FC236}">
                <a16:creationId xmlns:a16="http://schemas.microsoft.com/office/drawing/2014/main" id="{6A4B146A-EEAF-C94B-CC26-C373A7A54433}"/>
              </a:ext>
            </a:extLst>
          </p:cNvPr>
          <p:cNvPicPr>
            <a:picLocks noChangeAspect="1"/>
          </p:cNvPicPr>
          <p:nvPr/>
        </p:nvPicPr>
        <p:blipFill>
          <a:blip r:embed="rId3"/>
          <a:stretch>
            <a:fillRect/>
          </a:stretch>
        </p:blipFill>
        <p:spPr>
          <a:xfrm>
            <a:off x="653143" y="1787586"/>
            <a:ext cx="11187404" cy="4762505"/>
          </a:xfrm>
          <a:prstGeom prst="rect">
            <a:avLst/>
          </a:prstGeom>
        </p:spPr>
      </p:pic>
    </p:spTree>
    <p:extLst>
      <p:ext uri="{BB962C8B-B14F-4D97-AF65-F5344CB8AC3E}">
        <p14:creationId xmlns:p14="http://schemas.microsoft.com/office/powerpoint/2010/main" val="3879763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ADA6FF-6F44-C06C-54EB-E08AF6143311}"/>
              </a:ext>
            </a:extLst>
          </p:cNvPr>
          <p:cNvSpPr txBox="1"/>
          <p:nvPr/>
        </p:nvSpPr>
        <p:spPr>
          <a:xfrm>
            <a:off x="323850" y="465316"/>
            <a:ext cx="4880597" cy="461665"/>
          </a:xfrm>
          <a:prstGeom prst="rect">
            <a:avLst/>
          </a:prstGeom>
          <a:noFill/>
        </p:spPr>
        <p:txBody>
          <a:bodyPr wrap="square">
            <a:spAutoFit/>
          </a:bodyPr>
          <a:lstStyle/>
          <a:p>
            <a:r>
              <a:rPr lang="en-IN" sz="2400" b="1" dirty="0">
                <a:latin typeface="Neue Machina" panose="00000500000000000000" pitchFamily="50" charset="0"/>
                <a:ea typeface="Calibri" panose="020F0502020204030204" pitchFamily="34" charset="0"/>
              </a:rPr>
              <a:t>Personal Background</a:t>
            </a:r>
            <a:endParaRPr lang="en-GB" sz="2400" b="1" dirty="0">
              <a:latin typeface="Neue Machina" panose="00000500000000000000" pitchFamily="50" charset="0"/>
            </a:endParaRPr>
          </a:p>
        </p:txBody>
      </p:sp>
      <p:sp>
        <p:nvSpPr>
          <p:cNvPr id="3" name="TextBox 2">
            <a:extLst>
              <a:ext uri="{FF2B5EF4-FFF2-40B4-BE49-F238E27FC236}">
                <a16:creationId xmlns:a16="http://schemas.microsoft.com/office/drawing/2014/main" id="{DC974569-3E72-209E-3294-60EB4C694B43}"/>
              </a:ext>
            </a:extLst>
          </p:cNvPr>
          <p:cNvSpPr txBox="1"/>
          <p:nvPr/>
        </p:nvSpPr>
        <p:spPr>
          <a:xfrm>
            <a:off x="323850" y="940013"/>
            <a:ext cx="7865692" cy="369332"/>
          </a:xfrm>
          <a:prstGeom prst="rect">
            <a:avLst/>
          </a:prstGeom>
          <a:noFill/>
        </p:spPr>
        <p:txBody>
          <a:bodyPr wrap="square">
            <a:spAutoFit/>
          </a:bodyPr>
          <a:lstStyle/>
          <a:p>
            <a:r>
              <a:rPr lang="en-IN" sz="1800" dirty="0">
                <a:effectLst/>
                <a:latin typeface="Neue Machina" panose="00000500000000000000" pitchFamily="50" charset="0"/>
                <a:ea typeface="Calibri" panose="020F0502020204030204" pitchFamily="34" charset="0"/>
              </a:rPr>
              <a:t>(Name, Past Experience, Qualification, Career Summary)</a:t>
            </a:r>
            <a:endParaRPr lang="en-GB" dirty="0">
              <a:latin typeface="Neue Machina" panose="00000500000000000000" pitchFamily="50" charset="0"/>
            </a:endParaRPr>
          </a:p>
        </p:txBody>
      </p:sp>
      <p:sp>
        <p:nvSpPr>
          <p:cNvPr id="4" name="TextBox 3">
            <a:extLst>
              <a:ext uri="{FF2B5EF4-FFF2-40B4-BE49-F238E27FC236}">
                <a16:creationId xmlns:a16="http://schemas.microsoft.com/office/drawing/2014/main" id="{518A408B-108E-8EA9-DA0A-9F0FA1CD9B17}"/>
              </a:ext>
            </a:extLst>
          </p:cNvPr>
          <p:cNvSpPr txBox="1"/>
          <p:nvPr/>
        </p:nvSpPr>
        <p:spPr>
          <a:xfrm>
            <a:off x="373574" y="1765524"/>
            <a:ext cx="3666581"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Name :</a:t>
            </a:r>
            <a:r>
              <a:rPr lang="en-IN" b="1" dirty="0">
                <a:latin typeface="Neue Machina" panose="00000500000000000000" pitchFamily="50" charset="0"/>
                <a:ea typeface="Calibri" panose="020F0502020204030204" pitchFamily="34" charset="0"/>
              </a:rPr>
              <a:t>  </a:t>
            </a:r>
            <a:r>
              <a:rPr lang="en-IN" b="1" dirty="0">
                <a:solidFill>
                  <a:srgbClr val="C00000"/>
                </a:solidFill>
                <a:latin typeface="Neue Machina" panose="00000500000000000000" pitchFamily="50" charset="0"/>
                <a:ea typeface="Calibri" panose="020F0502020204030204" pitchFamily="34" charset="0"/>
              </a:rPr>
              <a:t>Ravipati Jayanth Babu  </a:t>
            </a:r>
            <a:endParaRPr lang="en-GB" b="1" dirty="0">
              <a:solidFill>
                <a:srgbClr val="C00000"/>
              </a:solidFill>
              <a:latin typeface="Neue Machina" panose="00000500000000000000" pitchFamily="50" charset="0"/>
            </a:endParaRPr>
          </a:p>
        </p:txBody>
      </p:sp>
      <p:sp>
        <p:nvSpPr>
          <p:cNvPr id="5" name="TextBox 4">
            <a:extLst>
              <a:ext uri="{FF2B5EF4-FFF2-40B4-BE49-F238E27FC236}">
                <a16:creationId xmlns:a16="http://schemas.microsoft.com/office/drawing/2014/main" id="{F86A3C17-90A3-F93F-5D84-D3D378E1ACB2}"/>
              </a:ext>
            </a:extLst>
          </p:cNvPr>
          <p:cNvSpPr txBox="1"/>
          <p:nvPr/>
        </p:nvSpPr>
        <p:spPr>
          <a:xfrm>
            <a:off x="373574" y="2606592"/>
            <a:ext cx="6400450" cy="646331"/>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Past Experience :  </a:t>
            </a:r>
            <a:r>
              <a:rPr lang="en-US" dirty="0"/>
              <a:t>Fresher – Recently joined Coforge as a Graduate Engineer Trainee</a:t>
            </a:r>
            <a:endParaRPr lang="en-GB" dirty="0">
              <a:latin typeface="Neue Machina" panose="00000500000000000000" pitchFamily="50" charset="0"/>
            </a:endParaRPr>
          </a:p>
        </p:txBody>
      </p:sp>
      <p:sp>
        <p:nvSpPr>
          <p:cNvPr id="6" name="TextBox 5">
            <a:extLst>
              <a:ext uri="{FF2B5EF4-FFF2-40B4-BE49-F238E27FC236}">
                <a16:creationId xmlns:a16="http://schemas.microsoft.com/office/drawing/2014/main" id="{A55AE72A-AEC0-D00B-117C-50F93D7FACDF}"/>
              </a:ext>
            </a:extLst>
          </p:cNvPr>
          <p:cNvSpPr txBox="1"/>
          <p:nvPr/>
        </p:nvSpPr>
        <p:spPr>
          <a:xfrm>
            <a:off x="373574" y="3447660"/>
            <a:ext cx="5722426"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Qualification : </a:t>
            </a:r>
            <a:r>
              <a:rPr lang="en-US" dirty="0"/>
              <a:t>Bachelor of Technology (B.Tech)</a:t>
            </a:r>
            <a:endParaRPr lang="en-GB" dirty="0">
              <a:latin typeface="Neue Machina" panose="00000500000000000000" pitchFamily="50" charset="0"/>
            </a:endParaRPr>
          </a:p>
        </p:txBody>
      </p:sp>
      <p:sp>
        <p:nvSpPr>
          <p:cNvPr id="7" name="TextBox 6">
            <a:extLst>
              <a:ext uri="{FF2B5EF4-FFF2-40B4-BE49-F238E27FC236}">
                <a16:creationId xmlns:a16="http://schemas.microsoft.com/office/drawing/2014/main" id="{7F9B1C4D-84C8-31FA-3922-10AC6E28778E}"/>
              </a:ext>
            </a:extLst>
          </p:cNvPr>
          <p:cNvSpPr txBox="1"/>
          <p:nvPr/>
        </p:nvSpPr>
        <p:spPr>
          <a:xfrm>
            <a:off x="373574" y="4288727"/>
            <a:ext cx="6577732" cy="1514914"/>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Career Summary :  </a:t>
            </a:r>
            <a:r>
              <a:rPr lang="en-US" dirty="0"/>
              <a:t>A passionate engineering graduate with a strong interest in automation and digital transformation. Currently building foundational experience at Coforge as a Graduate Engineer Trainee, with a focus on learning and contributing to enterprise-grade automation solutions.</a:t>
            </a:r>
            <a:endParaRPr lang="en-GB" b="1" dirty="0">
              <a:latin typeface="Neue Machina" panose="00000500000000000000" pitchFamily="50" charset="0"/>
            </a:endParaRPr>
          </a:p>
        </p:txBody>
      </p:sp>
      <p:grpSp>
        <p:nvGrpSpPr>
          <p:cNvPr id="14" name="Group 13">
            <a:extLst>
              <a:ext uri="{FF2B5EF4-FFF2-40B4-BE49-F238E27FC236}">
                <a16:creationId xmlns:a16="http://schemas.microsoft.com/office/drawing/2014/main" id="{9EBA3E50-760C-4B48-105E-E945156BB4B8}"/>
              </a:ext>
            </a:extLst>
          </p:cNvPr>
          <p:cNvGrpSpPr/>
          <p:nvPr/>
        </p:nvGrpSpPr>
        <p:grpSpPr>
          <a:xfrm>
            <a:off x="9574540" y="6420365"/>
            <a:ext cx="2243886" cy="375289"/>
            <a:chOff x="10212759" y="6518571"/>
            <a:chExt cx="1842973" cy="313399"/>
          </a:xfrm>
        </p:grpSpPr>
        <p:pic>
          <p:nvPicPr>
            <p:cNvPr id="15" name="Picture 14">
              <a:extLst>
                <a:ext uri="{FF2B5EF4-FFF2-40B4-BE49-F238E27FC236}">
                  <a16:creationId xmlns:a16="http://schemas.microsoft.com/office/drawing/2014/main" id="{5E71206E-49DD-6821-C349-BF92F187EC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2759" y="6518571"/>
              <a:ext cx="1842973" cy="313399"/>
            </a:xfrm>
            <a:prstGeom prst="rect">
              <a:avLst/>
            </a:prstGeom>
          </p:spPr>
        </p:pic>
        <p:sp>
          <p:nvSpPr>
            <p:cNvPr id="16" name="Rectangle 15">
              <a:extLst>
                <a:ext uri="{FF2B5EF4-FFF2-40B4-BE49-F238E27FC236}">
                  <a16:creationId xmlns:a16="http://schemas.microsoft.com/office/drawing/2014/main" id="{36F6DD2B-5B85-359C-4FBD-B253EDD278C8}"/>
                </a:ext>
              </a:extLst>
            </p:cNvPr>
            <p:cNvSpPr/>
            <p:nvPr/>
          </p:nvSpPr>
          <p:spPr>
            <a:xfrm>
              <a:off x="10248188" y="6547414"/>
              <a:ext cx="1613629" cy="257021"/>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grpSp>
      <p:pic>
        <p:nvPicPr>
          <p:cNvPr id="11" name="Content Placeholder 7" descr="A shadow of a person holding a piece of paper&#10;&#10;Description automatically generated with medium confidence">
            <a:extLst>
              <a:ext uri="{FF2B5EF4-FFF2-40B4-BE49-F238E27FC236}">
                <a16:creationId xmlns:a16="http://schemas.microsoft.com/office/drawing/2014/main" id="{DC448513-01ED-D953-1310-6C67CD5329A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2854" r="21746"/>
          <a:stretch/>
        </p:blipFill>
        <p:spPr>
          <a:xfrm>
            <a:off x="7556763" y="0"/>
            <a:ext cx="4635237" cy="6858000"/>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19" name="Rectangle 18">
            <a:extLst>
              <a:ext uri="{FF2B5EF4-FFF2-40B4-BE49-F238E27FC236}">
                <a16:creationId xmlns:a16="http://schemas.microsoft.com/office/drawing/2014/main" id="{E693E662-DEF3-AC26-DAC6-B46F4CFDCDCC}"/>
              </a:ext>
            </a:extLst>
          </p:cNvPr>
          <p:cNvSpPr/>
          <p:nvPr/>
        </p:nvSpPr>
        <p:spPr>
          <a:xfrm>
            <a:off x="4740604" y="-930885"/>
            <a:ext cx="513567" cy="513567"/>
          </a:xfrm>
          <a:prstGeom prst="rect">
            <a:avLst/>
          </a:prstGeom>
          <a:solidFill>
            <a:srgbClr val="71758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20" name="Straight Connector 19">
            <a:extLst>
              <a:ext uri="{FF2B5EF4-FFF2-40B4-BE49-F238E27FC236}">
                <a16:creationId xmlns:a16="http://schemas.microsoft.com/office/drawing/2014/main" id="{927653B8-8986-53CB-65C9-A4869AC37323}"/>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60C96DD9-A455-A65A-0125-9961FCA83BA7}"/>
              </a:ext>
            </a:extLst>
          </p:cNvPr>
          <p:cNvPicPr>
            <a:picLocks noChangeAspect="1"/>
          </p:cNvPicPr>
          <p:nvPr/>
        </p:nvPicPr>
        <p:blipFill>
          <a:blip r:embed="rId4"/>
          <a:stretch>
            <a:fillRect/>
          </a:stretch>
        </p:blipFill>
        <p:spPr>
          <a:xfrm>
            <a:off x="8909180" y="0"/>
            <a:ext cx="3282820" cy="898339"/>
          </a:xfrm>
          <a:prstGeom prst="rect">
            <a:avLst/>
          </a:prstGeom>
        </p:spPr>
      </p:pic>
    </p:spTree>
    <p:extLst>
      <p:ext uri="{BB962C8B-B14F-4D97-AF65-F5344CB8AC3E}">
        <p14:creationId xmlns:p14="http://schemas.microsoft.com/office/powerpoint/2010/main" val="21893895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D138D6ED-DD80-8D48-2960-9D0F1FF02C71}"/>
              </a:ext>
            </a:extLst>
          </p:cNvPr>
          <p:cNvSpPr txBox="1"/>
          <p:nvPr/>
        </p:nvSpPr>
        <p:spPr>
          <a:xfrm>
            <a:off x="251926" y="821348"/>
            <a:ext cx="8091704" cy="461665"/>
          </a:xfrm>
          <a:prstGeom prst="rect">
            <a:avLst/>
          </a:prstGeom>
          <a:noFill/>
        </p:spPr>
        <p:txBody>
          <a:bodyPr wrap="square">
            <a:spAutoFit/>
          </a:bodyPr>
          <a:lstStyle/>
          <a:p>
            <a:r>
              <a:rPr lang="en-IN" sz="2400" dirty="0"/>
              <a:t>🖥️</a:t>
            </a:r>
            <a:r>
              <a:rPr lang="en-IN" sz="2400" b="1" dirty="0"/>
              <a:t>Conclusion – Part 1: Technical Outcomes</a:t>
            </a:r>
            <a:endParaRPr lang="en-GB" sz="2400" b="1" dirty="0">
              <a:latin typeface="Neue Machina" panose="00000500000000000000" pitchFamily="50" charset="0"/>
            </a:endParaRPr>
          </a:p>
        </p:txBody>
      </p:sp>
      <p:cxnSp>
        <p:nvCxnSpPr>
          <p:cNvPr id="13" name="Straight Connector 12">
            <a:extLst>
              <a:ext uri="{FF2B5EF4-FFF2-40B4-BE49-F238E27FC236}">
                <a16:creationId xmlns:a16="http://schemas.microsoft.com/office/drawing/2014/main" id="{CB947997-3F77-2664-A078-8CEB6B267A95}"/>
              </a:ext>
            </a:extLst>
          </p:cNvPr>
          <p:cNvCxnSpPr/>
          <p:nvPr/>
        </p:nvCxnSpPr>
        <p:spPr>
          <a:xfrm>
            <a:off x="323850" y="135255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2" name="Picture 1">
            <a:extLst>
              <a:ext uri="{FF2B5EF4-FFF2-40B4-BE49-F238E27FC236}">
                <a16:creationId xmlns:a16="http://schemas.microsoft.com/office/drawing/2014/main" id="{0952823F-ED61-E460-5BFD-FC02966ED85F}"/>
              </a:ext>
            </a:extLst>
          </p:cNvPr>
          <p:cNvPicPr>
            <a:picLocks noChangeAspect="1"/>
          </p:cNvPicPr>
          <p:nvPr/>
        </p:nvPicPr>
        <p:blipFill>
          <a:blip r:embed="rId2"/>
          <a:stretch>
            <a:fillRect/>
          </a:stretch>
        </p:blipFill>
        <p:spPr>
          <a:xfrm>
            <a:off x="74645" y="71941"/>
            <a:ext cx="2660779" cy="728118"/>
          </a:xfrm>
          <a:prstGeom prst="rect">
            <a:avLst/>
          </a:prstGeom>
        </p:spPr>
      </p:pic>
      <p:sp>
        <p:nvSpPr>
          <p:cNvPr id="7" name="TextBox 6">
            <a:extLst>
              <a:ext uri="{FF2B5EF4-FFF2-40B4-BE49-F238E27FC236}">
                <a16:creationId xmlns:a16="http://schemas.microsoft.com/office/drawing/2014/main" id="{D117D731-E6EE-3AB2-3A42-8A38B768833A}"/>
              </a:ext>
            </a:extLst>
          </p:cNvPr>
          <p:cNvSpPr txBox="1"/>
          <p:nvPr/>
        </p:nvSpPr>
        <p:spPr>
          <a:xfrm>
            <a:off x="419878" y="1422088"/>
            <a:ext cx="6913983" cy="4801314"/>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Automated major modules of MaxFashion: Login, Women, Men, Kids, and Checkout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Created end-to-end test scripts covering both positive and negative scenarios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Built a modular, maintainable automation framework using:   </a:t>
            </a:r>
          </a:p>
          <a:p>
            <a:pPr marL="0" marR="0" lvl="0" indent="0" algn="l" defTabSz="914400" rtl="0" eaLnBrk="0" fontAlgn="base" latinLnBrk="0" hangingPunct="0">
              <a:lnSpc>
                <a:spcPct val="100000"/>
              </a:lnSpc>
              <a:spcBef>
                <a:spcPct val="0"/>
              </a:spcBef>
              <a:spcAft>
                <a:spcPct val="0"/>
              </a:spcAft>
              <a:buClrTx/>
              <a:buSzTx/>
              <a:tabLst/>
            </a:pPr>
            <a:r>
              <a:rPr lang="en-US" altLang="en-US"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    -&gt; Selenium WebDriver</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       -&gt;TestNG</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      -&gt;Maven</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      -&gt;Java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Implemented </a:t>
            </a:r>
            <a:r>
              <a:rPr kumimoji="0" lang="en-US" altLang="en-US" sz="1800" b="1" i="0" u="none" strike="noStrike" cap="none" normalizeH="0" baseline="0" dirty="0">
                <a:ln>
                  <a:noFill/>
                </a:ln>
                <a:solidFill>
                  <a:schemeClr val="tx1"/>
                </a:solidFill>
                <a:effectLst/>
                <a:latin typeface="Arial" panose="020B0604020202020204" pitchFamily="34" charset="0"/>
              </a:rPr>
              <a:t>Page Object Model (POM)</a:t>
            </a:r>
            <a:r>
              <a:rPr kumimoji="0" lang="en-US" altLang="en-US" sz="1800" b="0" i="0" u="none" strike="noStrike" cap="none" normalizeH="0" baseline="0" dirty="0">
                <a:ln>
                  <a:noFill/>
                </a:ln>
                <a:solidFill>
                  <a:schemeClr val="tx1"/>
                </a:solidFill>
                <a:effectLst/>
                <a:latin typeface="Arial" panose="020B0604020202020204" pitchFamily="34" charset="0"/>
              </a:rPr>
              <a:t> for reusability and better code structure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Integrated TestNG for execution and reports for result analysis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Enabled faster regression cycles and reduced manual testing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Managed test data and configurations using Excel and property files</a:t>
            </a:r>
          </a:p>
        </p:txBody>
      </p:sp>
      <p:pic>
        <p:nvPicPr>
          <p:cNvPr id="8" name="Content Placeholder 10" descr="A picture containing outdoor, jumping, air&#10;&#10;Description automatically generated">
            <a:extLst>
              <a:ext uri="{FF2B5EF4-FFF2-40B4-BE49-F238E27FC236}">
                <a16:creationId xmlns:a16="http://schemas.microsoft.com/office/drawing/2014/main" id="{817868E6-742E-7E76-14EA-0EBF0F68984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89" r="17942"/>
          <a:stretch/>
        </p:blipFill>
        <p:spPr>
          <a:xfrm>
            <a:off x="7705639" y="1"/>
            <a:ext cx="4486361" cy="6858000"/>
          </a:xfrm>
          <a:prstGeom prst="rect">
            <a:avLst/>
          </a:prstGeom>
        </p:spPr>
      </p:pic>
    </p:spTree>
    <p:extLst>
      <p:ext uri="{BB962C8B-B14F-4D97-AF65-F5344CB8AC3E}">
        <p14:creationId xmlns:p14="http://schemas.microsoft.com/office/powerpoint/2010/main" val="19522125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08B877-1A20-C1DC-A778-4D3C6E1D2C4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B088A4B-CB59-7D65-367D-03F4A24B9C12}"/>
              </a:ext>
            </a:extLst>
          </p:cNvPr>
          <p:cNvSpPr txBox="1"/>
          <p:nvPr/>
        </p:nvSpPr>
        <p:spPr>
          <a:xfrm>
            <a:off x="251926" y="821348"/>
            <a:ext cx="8091704" cy="461665"/>
          </a:xfrm>
          <a:prstGeom prst="rect">
            <a:avLst/>
          </a:prstGeom>
          <a:noFill/>
        </p:spPr>
        <p:txBody>
          <a:bodyPr wrap="square">
            <a:spAutoFit/>
          </a:bodyPr>
          <a:lstStyle/>
          <a:p>
            <a:r>
              <a:rPr lang="en-IN" sz="2400" dirty="0"/>
              <a:t>👥 </a:t>
            </a:r>
            <a:r>
              <a:rPr lang="en-IN" sz="2400" b="1" dirty="0"/>
              <a:t>Conclusion – Part 2: Professional Learnings</a:t>
            </a:r>
            <a:endParaRPr lang="en-GB" sz="2400" b="1" dirty="0">
              <a:latin typeface="Neue Machina" panose="00000500000000000000" pitchFamily="50" charset="0"/>
            </a:endParaRPr>
          </a:p>
        </p:txBody>
      </p:sp>
      <p:cxnSp>
        <p:nvCxnSpPr>
          <p:cNvPr id="13" name="Straight Connector 12">
            <a:extLst>
              <a:ext uri="{FF2B5EF4-FFF2-40B4-BE49-F238E27FC236}">
                <a16:creationId xmlns:a16="http://schemas.microsoft.com/office/drawing/2014/main" id="{A7D91097-26A8-B56A-A9E6-306C6A89A342}"/>
              </a:ext>
            </a:extLst>
          </p:cNvPr>
          <p:cNvCxnSpPr/>
          <p:nvPr/>
        </p:nvCxnSpPr>
        <p:spPr>
          <a:xfrm>
            <a:off x="323850" y="1352550"/>
            <a:ext cx="630555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2" name="Picture 1">
            <a:extLst>
              <a:ext uri="{FF2B5EF4-FFF2-40B4-BE49-F238E27FC236}">
                <a16:creationId xmlns:a16="http://schemas.microsoft.com/office/drawing/2014/main" id="{25B2EB8E-9C6B-4252-8417-61837B19A052}"/>
              </a:ext>
            </a:extLst>
          </p:cNvPr>
          <p:cNvPicPr>
            <a:picLocks noChangeAspect="1"/>
          </p:cNvPicPr>
          <p:nvPr/>
        </p:nvPicPr>
        <p:blipFill>
          <a:blip r:embed="rId2"/>
          <a:stretch>
            <a:fillRect/>
          </a:stretch>
        </p:blipFill>
        <p:spPr>
          <a:xfrm>
            <a:off x="74645" y="71941"/>
            <a:ext cx="2660779" cy="728118"/>
          </a:xfrm>
          <a:prstGeom prst="rect">
            <a:avLst/>
          </a:prstGeom>
        </p:spPr>
      </p:pic>
      <p:sp>
        <p:nvSpPr>
          <p:cNvPr id="7" name="TextBox 6">
            <a:extLst>
              <a:ext uri="{FF2B5EF4-FFF2-40B4-BE49-F238E27FC236}">
                <a16:creationId xmlns:a16="http://schemas.microsoft.com/office/drawing/2014/main" id="{F34B47F2-64A2-03B4-3C0D-9BE68CCFC611}"/>
              </a:ext>
            </a:extLst>
          </p:cNvPr>
          <p:cNvSpPr txBox="1"/>
          <p:nvPr/>
        </p:nvSpPr>
        <p:spPr>
          <a:xfrm>
            <a:off x="513185" y="1422089"/>
            <a:ext cx="6538816" cy="4524315"/>
          </a:xfrm>
          <a:prstGeom prst="rect">
            <a:avLst/>
          </a:prstGeom>
          <a:noFill/>
        </p:spPr>
        <p:txBody>
          <a:bodyPr wrap="square">
            <a:spAutoFit/>
          </a:bodyPr>
          <a:lstStyle/>
          <a:p>
            <a:r>
              <a:rPr lang="en-US" dirty="0"/>
              <a:t>🤝 Improved collaboration skills through team-based development and Git usage</a:t>
            </a:r>
          </a:p>
          <a:p>
            <a:r>
              <a:rPr lang="en-US" dirty="0"/>
              <a:t>🧠 Gained real-world exposure to automation frameworks and defect handling</a:t>
            </a:r>
          </a:p>
          <a:p>
            <a:r>
              <a:rPr lang="en-US" dirty="0"/>
              <a:t>🛠️ Developed problem-solving and debugging skills in live project scenarios</a:t>
            </a:r>
          </a:p>
          <a:p>
            <a:r>
              <a:rPr lang="en-US" dirty="0"/>
              <a:t>📈 Understood the complete test life cycle from planning to reporting</a:t>
            </a:r>
          </a:p>
          <a:p>
            <a:r>
              <a:rPr lang="en-US" dirty="0"/>
              <a:t>🧩 Learned how to build scalable test structures for long-term projects</a:t>
            </a:r>
          </a:p>
          <a:p>
            <a:endParaRPr lang="en-US" dirty="0"/>
          </a:p>
          <a:p>
            <a:r>
              <a:rPr lang="en-US" dirty="0"/>
              <a:t>🔍 Practiced writing clean, readable, and well-organized code</a:t>
            </a:r>
          </a:p>
          <a:p>
            <a:endParaRPr lang="en-US" dirty="0"/>
          </a:p>
          <a:p>
            <a:r>
              <a:rPr lang="en-US" dirty="0"/>
              <a:t>🚀 Gained confidence to handle real-time client tasks and interviews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Picture Placeholder 6" descr="A picture containing grate&#10;&#10;Description automatically generated">
            <a:extLst>
              <a:ext uri="{FF2B5EF4-FFF2-40B4-BE49-F238E27FC236}">
                <a16:creationId xmlns:a16="http://schemas.microsoft.com/office/drawing/2014/main" id="{BB4ED515-E866-6C14-7752-5A0F6DB8B5E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9330" r="16904"/>
          <a:stretch/>
        </p:blipFill>
        <p:spPr>
          <a:xfrm>
            <a:off x="7695292" y="0"/>
            <a:ext cx="4496708" cy="6858000"/>
          </a:xfrm>
          <a:prstGeom prst="rect">
            <a:avLst/>
          </a:prstGeom>
        </p:spPr>
      </p:pic>
    </p:spTree>
    <p:extLst>
      <p:ext uri="{BB962C8B-B14F-4D97-AF65-F5344CB8AC3E}">
        <p14:creationId xmlns:p14="http://schemas.microsoft.com/office/powerpoint/2010/main" val="10141964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C103A12-0AA4-00C6-4CFD-58A6489D245B}"/>
              </a:ext>
            </a:extLst>
          </p:cNvPr>
          <p:cNvSpPr txBox="1"/>
          <p:nvPr/>
        </p:nvSpPr>
        <p:spPr>
          <a:xfrm>
            <a:off x="1" y="2028617"/>
            <a:ext cx="5505450" cy="2800767"/>
          </a:xfrm>
          <a:prstGeom prst="rect">
            <a:avLst/>
          </a:prstGeom>
          <a:noFill/>
        </p:spPr>
        <p:txBody>
          <a:bodyPr wrap="square">
            <a:spAutoFit/>
          </a:bodyPr>
          <a:lstStyle/>
          <a:p>
            <a:pPr algn="ctr"/>
            <a:r>
              <a:rPr lang="en-IN" sz="8800" b="1" dirty="0">
                <a:solidFill>
                  <a:schemeClr val="bg1"/>
                </a:solidFill>
                <a:effectLst/>
                <a:latin typeface="Neue Machina" panose="00000500000000000000" pitchFamily="50" charset="0"/>
                <a:ea typeface="Calibri" panose="020F0502020204030204" pitchFamily="34" charset="0"/>
              </a:rPr>
              <a:t>Thank You</a:t>
            </a:r>
            <a:endParaRPr lang="en-GB" sz="11500" b="1" dirty="0">
              <a:solidFill>
                <a:schemeClr val="bg1"/>
              </a:solidFill>
              <a:latin typeface="Neue Machina" panose="00000500000000000000" pitchFamily="50" charset="0"/>
            </a:endParaRPr>
          </a:p>
        </p:txBody>
      </p:sp>
      <p:pic>
        <p:nvPicPr>
          <p:cNvPr id="3" name="Picture 2">
            <a:extLst>
              <a:ext uri="{FF2B5EF4-FFF2-40B4-BE49-F238E27FC236}">
                <a16:creationId xmlns:a16="http://schemas.microsoft.com/office/drawing/2014/main" id="{D02122D3-DC39-2750-6F24-EF10EE3C6489}"/>
              </a:ext>
            </a:extLst>
          </p:cNvPr>
          <p:cNvPicPr>
            <a:picLocks noChangeAspect="1"/>
          </p:cNvPicPr>
          <p:nvPr/>
        </p:nvPicPr>
        <p:blipFill>
          <a:blip r:embed="rId2"/>
          <a:srcRect l="1468" t="1" b="4444"/>
          <a:stretch>
            <a:fillRect/>
          </a:stretch>
        </p:blipFill>
        <p:spPr>
          <a:xfrm>
            <a:off x="7576458" y="1170201"/>
            <a:ext cx="3234612" cy="858416"/>
          </a:xfrm>
          <a:prstGeom prst="rect">
            <a:avLst/>
          </a:prstGeom>
        </p:spPr>
      </p:pic>
      <p:pic>
        <p:nvPicPr>
          <p:cNvPr id="5" name="Picture 4">
            <a:extLst>
              <a:ext uri="{FF2B5EF4-FFF2-40B4-BE49-F238E27FC236}">
                <a16:creationId xmlns:a16="http://schemas.microsoft.com/office/drawing/2014/main" id="{7FC8D91F-2F9D-83A2-38BA-4B62A1B14E7B}"/>
              </a:ext>
            </a:extLst>
          </p:cNvPr>
          <p:cNvPicPr>
            <a:picLocks noChangeAspect="1"/>
          </p:cNvPicPr>
          <p:nvPr/>
        </p:nvPicPr>
        <p:blipFill>
          <a:blip r:embed="rId3"/>
          <a:stretch>
            <a:fillRect/>
          </a:stretch>
        </p:blipFill>
        <p:spPr>
          <a:xfrm>
            <a:off x="-34239" y="0"/>
            <a:ext cx="12260478" cy="6858000"/>
          </a:xfrm>
          <a:prstGeom prst="rect">
            <a:avLst/>
          </a:prstGeom>
        </p:spPr>
      </p:pic>
    </p:spTree>
    <p:extLst>
      <p:ext uri="{BB962C8B-B14F-4D97-AF65-F5344CB8AC3E}">
        <p14:creationId xmlns:p14="http://schemas.microsoft.com/office/powerpoint/2010/main" val="1121939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204523-05C1-1FCE-2AED-38306881A0E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5DD5BDB-FBEA-B991-A2B2-1C7031FF2E82}"/>
              </a:ext>
            </a:extLst>
          </p:cNvPr>
          <p:cNvSpPr txBox="1"/>
          <p:nvPr/>
        </p:nvSpPr>
        <p:spPr>
          <a:xfrm>
            <a:off x="323850" y="465316"/>
            <a:ext cx="4880597" cy="461665"/>
          </a:xfrm>
          <a:prstGeom prst="rect">
            <a:avLst/>
          </a:prstGeom>
          <a:noFill/>
        </p:spPr>
        <p:txBody>
          <a:bodyPr wrap="square">
            <a:spAutoFit/>
          </a:bodyPr>
          <a:lstStyle/>
          <a:p>
            <a:r>
              <a:rPr lang="en-IN" sz="2400" b="1" dirty="0">
                <a:effectLst/>
                <a:latin typeface="Neue Machina" panose="00000500000000000000" pitchFamily="50" charset="0"/>
                <a:ea typeface="Calibri" panose="020F0502020204030204" pitchFamily="34" charset="0"/>
              </a:rPr>
              <a:t>Personal Background</a:t>
            </a:r>
            <a:endParaRPr lang="en-GB" sz="2400" b="1" dirty="0">
              <a:latin typeface="Neue Machina" panose="00000500000000000000" pitchFamily="50" charset="0"/>
            </a:endParaRPr>
          </a:p>
        </p:txBody>
      </p:sp>
      <p:sp>
        <p:nvSpPr>
          <p:cNvPr id="3" name="TextBox 2">
            <a:extLst>
              <a:ext uri="{FF2B5EF4-FFF2-40B4-BE49-F238E27FC236}">
                <a16:creationId xmlns:a16="http://schemas.microsoft.com/office/drawing/2014/main" id="{425C01E7-85B8-798B-75F9-3E902B2783C2}"/>
              </a:ext>
            </a:extLst>
          </p:cNvPr>
          <p:cNvSpPr txBox="1"/>
          <p:nvPr/>
        </p:nvSpPr>
        <p:spPr>
          <a:xfrm>
            <a:off x="323850" y="940013"/>
            <a:ext cx="7865692" cy="369332"/>
          </a:xfrm>
          <a:prstGeom prst="rect">
            <a:avLst/>
          </a:prstGeom>
          <a:noFill/>
        </p:spPr>
        <p:txBody>
          <a:bodyPr wrap="square">
            <a:spAutoFit/>
          </a:bodyPr>
          <a:lstStyle/>
          <a:p>
            <a:r>
              <a:rPr lang="en-IN" sz="1800" dirty="0">
                <a:effectLst/>
                <a:latin typeface="Neue Machina" panose="00000500000000000000" pitchFamily="50" charset="0"/>
                <a:ea typeface="Calibri" panose="020F0502020204030204" pitchFamily="34" charset="0"/>
              </a:rPr>
              <a:t>(Name, Past Experience, Qualification, Career Summary)</a:t>
            </a:r>
            <a:endParaRPr lang="en-GB" dirty="0">
              <a:latin typeface="Neue Machina" panose="00000500000000000000" pitchFamily="50" charset="0"/>
            </a:endParaRPr>
          </a:p>
        </p:txBody>
      </p:sp>
      <p:sp>
        <p:nvSpPr>
          <p:cNvPr id="4" name="TextBox 3">
            <a:extLst>
              <a:ext uri="{FF2B5EF4-FFF2-40B4-BE49-F238E27FC236}">
                <a16:creationId xmlns:a16="http://schemas.microsoft.com/office/drawing/2014/main" id="{DEF4B564-E08B-A96A-EEB9-C0DB65083E33}"/>
              </a:ext>
            </a:extLst>
          </p:cNvPr>
          <p:cNvSpPr txBox="1"/>
          <p:nvPr/>
        </p:nvSpPr>
        <p:spPr>
          <a:xfrm>
            <a:off x="373574" y="1765524"/>
            <a:ext cx="3666581"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Name :</a:t>
            </a:r>
            <a:r>
              <a:rPr lang="en-IN" b="1" dirty="0">
                <a:latin typeface="Neue Machina" panose="00000500000000000000" pitchFamily="50" charset="0"/>
                <a:ea typeface="Calibri" panose="020F0502020204030204" pitchFamily="34" charset="0"/>
              </a:rPr>
              <a:t>  </a:t>
            </a:r>
            <a:r>
              <a:rPr lang="en-IN" b="1" dirty="0">
                <a:solidFill>
                  <a:srgbClr val="C00000"/>
                </a:solidFill>
              </a:rPr>
              <a:t>Madala Anjali</a:t>
            </a:r>
            <a:r>
              <a:rPr lang="en-IN" b="1" dirty="0">
                <a:solidFill>
                  <a:srgbClr val="C00000"/>
                </a:solidFill>
                <a:latin typeface="Neue Machina" panose="00000500000000000000" pitchFamily="50" charset="0"/>
                <a:ea typeface="Calibri" panose="020F0502020204030204" pitchFamily="34" charset="0"/>
              </a:rPr>
              <a:t>  </a:t>
            </a:r>
            <a:endParaRPr lang="en-GB" b="1" dirty="0">
              <a:solidFill>
                <a:srgbClr val="C00000"/>
              </a:solidFill>
              <a:latin typeface="Neue Machina" panose="00000500000000000000" pitchFamily="50" charset="0"/>
            </a:endParaRPr>
          </a:p>
        </p:txBody>
      </p:sp>
      <p:sp>
        <p:nvSpPr>
          <p:cNvPr id="5" name="TextBox 4">
            <a:extLst>
              <a:ext uri="{FF2B5EF4-FFF2-40B4-BE49-F238E27FC236}">
                <a16:creationId xmlns:a16="http://schemas.microsoft.com/office/drawing/2014/main" id="{9A2D24CA-B673-25FA-E27A-C83F7B691A6B}"/>
              </a:ext>
            </a:extLst>
          </p:cNvPr>
          <p:cNvSpPr txBox="1"/>
          <p:nvPr/>
        </p:nvSpPr>
        <p:spPr>
          <a:xfrm>
            <a:off x="373574" y="2606592"/>
            <a:ext cx="6400450" cy="646331"/>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Past Experience :  </a:t>
            </a:r>
            <a:r>
              <a:rPr lang="en-US" dirty="0"/>
              <a:t>Fresher – Recently joined Coforge as a Graduate Engineer Trainee</a:t>
            </a:r>
            <a:endParaRPr lang="en-GB" dirty="0">
              <a:latin typeface="Neue Machina" panose="00000500000000000000" pitchFamily="50" charset="0"/>
            </a:endParaRPr>
          </a:p>
        </p:txBody>
      </p:sp>
      <p:sp>
        <p:nvSpPr>
          <p:cNvPr id="6" name="TextBox 5">
            <a:extLst>
              <a:ext uri="{FF2B5EF4-FFF2-40B4-BE49-F238E27FC236}">
                <a16:creationId xmlns:a16="http://schemas.microsoft.com/office/drawing/2014/main" id="{06D05667-F8DA-476F-D815-62D13779B7D1}"/>
              </a:ext>
            </a:extLst>
          </p:cNvPr>
          <p:cNvSpPr txBox="1"/>
          <p:nvPr/>
        </p:nvSpPr>
        <p:spPr>
          <a:xfrm>
            <a:off x="373574" y="3447660"/>
            <a:ext cx="5722426"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Qualification : </a:t>
            </a:r>
            <a:r>
              <a:rPr lang="en-US" dirty="0"/>
              <a:t>Bachelor of Technology (B.Tech)</a:t>
            </a:r>
            <a:endParaRPr lang="en-GB" dirty="0">
              <a:latin typeface="Neue Machina" panose="00000500000000000000" pitchFamily="50" charset="0"/>
            </a:endParaRPr>
          </a:p>
        </p:txBody>
      </p:sp>
      <p:sp>
        <p:nvSpPr>
          <p:cNvPr id="7" name="TextBox 6">
            <a:extLst>
              <a:ext uri="{FF2B5EF4-FFF2-40B4-BE49-F238E27FC236}">
                <a16:creationId xmlns:a16="http://schemas.microsoft.com/office/drawing/2014/main" id="{11C94529-4F32-177B-1E07-A8D856C20933}"/>
              </a:ext>
            </a:extLst>
          </p:cNvPr>
          <p:cNvSpPr txBox="1"/>
          <p:nvPr/>
        </p:nvSpPr>
        <p:spPr>
          <a:xfrm>
            <a:off x="373574" y="4288727"/>
            <a:ext cx="6615055" cy="1200329"/>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Career Summary :  </a:t>
            </a:r>
            <a:r>
              <a:rPr lang="en-US" dirty="0"/>
              <a:t>Dedicated and self-motivated individual starting her professional journey at Coforge. Interested in software development and automation with a commitment to continuous learning and contributing to team success.</a:t>
            </a:r>
            <a:endParaRPr lang="en-GB" b="1" dirty="0">
              <a:latin typeface="Neue Machina" panose="00000500000000000000" pitchFamily="50" charset="0"/>
            </a:endParaRPr>
          </a:p>
        </p:txBody>
      </p:sp>
      <p:grpSp>
        <p:nvGrpSpPr>
          <p:cNvPr id="14" name="Group 13">
            <a:extLst>
              <a:ext uri="{FF2B5EF4-FFF2-40B4-BE49-F238E27FC236}">
                <a16:creationId xmlns:a16="http://schemas.microsoft.com/office/drawing/2014/main" id="{3FA0819D-064B-932C-D330-AF6E27CDAE74}"/>
              </a:ext>
            </a:extLst>
          </p:cNvPr>
          <p:cNvGrpSpPr/>
          <p:nvPr/>
        </p:nvGrpSpPr>
        <p:grpSpPr>
          <a:xfrm>
            <a:off x="9574540" y="6420365"/>
            <a:ext cx="2243886" cy="375289"/>
            <a:chOff x="10212759" y="6518571"/>
            <a:chExt cx="1842973" cy="313399"/>
          </a:xfrm>
        </p:grpSpPr>
        <p:pic>
          <p:nvPicPr>
            <p:cNvPr id="15" name="Picture 14">
              <a:extLst>
                <a:ext uri="{FF2B5EF4-FFF2-40B4-BE49-F238E27FC236}">
                  <a16:creationId xmlns:a16="http://schemas.microsoft.com/office/drawing/2014/main" id="{EC4D6DBD-5F1D-4E34-F2D7-BB33C84F09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2759" y="6518571"/>
              <a:ext cx="1842973" cy="313399"/>
            </a:xfrm>
            <a:prstGeom prst="rect">
              <a:avLst/>
            </a:prstGeom>
          </p:spPr>
        </p:pic>
        <p:sp>
          <p:nvSpPr>
            <p:cNvPr id="16" name="Rectangle 15">
              <a:extLst>
                <a:ext uri="{FF2B5EF4-FFF2-40B4-BE49-F238E27FC236}">
                  <a16:creationId xmlns:a16="http://schemas.microsoft.com/office/drawing/2014/main" id="{640804F6-64B9-6D4B-BEA1-F546B7B61E95}"/>
                </a:ext>
              </a:extLst>
            </p:cNvPr>
            <p:cNvSpPr/>
            <p:nvPr/>
          </p:nvSpPr>
          <p:spPr>
            <a:xfrm>
              <a:off x="10248188" y="6547414"/>
              <a:ext cx="1613629" cy="257021"/>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grpSp>
      <p:pic>
        <p:nvPicPr>
          <p:cNvPr id="11" name="Content Placeholder 7" descr="A shadow of a person holding a piece of paper&#10;&#10;Description automatically generated with medium confidence">
            <a:extLst>
              <a:ext uri="{FF2B5EF4-FFF2-40B4-BE49-F238E27FC236}">
                <a16:creationId xmlns:a16="http://schemas.microsoft.com/office/drawing/2014/main" id="{337E48DF-53D7-D356-EB98-7FCAE31F737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2854" r="21746"/>
          <a:stretch/>
        </p:blipFill>
        <p:spPr>
          <a:xfrm>
            <a:off x="7556763" y="0"/>
            <a:ext cx="4635237" cy="6858000"/>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19" name="Rectangle 18">
            <a:extLst>
              <a:ext uri="{FF2B5EF4-FFF2-40B4-BE49-F238E27FC236}">
                <a16:creationId xmlns:a16="http://schemas.microsoft.com/office/drawing/2014/main" id="{77076DA1-5FCA-ABB8-2117-E1E71A057A01}"/>
              </a:ext>
            </a:extLst>
          </p:cNvPr>
          <p:cNvSpPr/>
          <p:nvPr/>
        </p:nvSpPr>
        <p:spPr>
          <a:xfrm>
            <a:off x="4740604" y="-930885"/>
            <a:ext cx="513567" cy="513567"/>
          </a:xfrm>
          <a:prstGeom prst="rect">
            <a:avLst/>
          </a:prstGeom>
          <a:solidFill>
            <a:srgbClr val="71758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20" name="Straight Connector 19">
            <a:extLst>
              <a:ext uri="{FF2B5EF4-FFF2-40B4-BE49-F238E27FC236}">
                <a16:creationId xmlns:a16="http://schemas.microsoft.com/office/drawing/2014/main" id="{2EDBC684-A076-A4C2-7D21-9C81765AA6D0}"/>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E8C515EA-7099-7120-A670-87F9CBFFD350}"/>
              </a:ext>
            </a:extLst>
          </p:cNvPr>
          <p:cNvPicPr>
            <a:picLocks noChangeAspect="1"/>
          </p:cNvPicPr>
          <p:nvPr/>
        </p:nvPicPr>
        <p:blipFill>
          <a:blip r:embed="rId4"/>
          <a:stretch>
            <a:fillRect/>
          </a:stretch>
        </p:blipFill>
        <p:spPr>
          <a:xfrm>
            <a:off x="8909180" y="0"/>
            <a:ext cx="3282820" cy="898339"/>
          </a:xfrm>
          <a:prstGeom prst="rect">
            <a:avLst/>
          </a:prstGeom>
        </p:spPr>
      </p:pic>
    </p:spTree>
    <p:extLst>
      <p:ext uri="{BB962C8B-B14F-4D97-AF65-F5344CB8AC3E}">
        <p14:creationId xmlns:p14="http://schemas.microsoft.com/office/powerpoint/2010/main" val="2058944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578BFA-EE33-9ED2-B696-668FBF89061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3CE876C-1D92-FC1E-760F-6E91E0140CEB}"/>
              </a:ext>
            </a:extLst>
          </p:cNvPr>
          <p:cNvSpPr txBox="1"/>
          <p:nvPr/>
        </p:nvSpPr>
        <p:spPr>
          <a:xfrm>
            <a:off x="323850" y="465316"/>
            <a:ext cx="4880597" cy="461665"/>
          </a:xfrm>
          <a:prstGeom prst="rect">
            <a:avLst/>
          </a:prstGeom>
          <a:noFill/>
        </p:spPr>
        <p:txBody>
          <a:bodyPr wrap="square">
            <a:spAutoFit/>
          </a:bodyPr>
          <a:lstStyle/>
          <a:p>
            <a:r>
              <a:rPr lang="en-IN" sz="2400" b="1" dirty="0">
                <a:latin typeface="Neue Machina" panose="00000500000000000000" pitchFamily="50" charset="0"/>
                <a:ea typeface="Calibri" panose="020F0502020204030204" pitchFamily="34" charset="0"/>
              </a:rPr>
              <a:t>Personal Background</a:t>
            </a:r>
            <a:endParaRPr lang="en-GB" sz="2400" b="1" dirty="0">
              <a:latin typeface="Neue Machina" panose="00000500000000000000" pitchFamily="50" charset="0"/>
            </a:endParaRPr>
          </a:p>
        </p:txBody>
      </p:sp>
      <p:sp>
        <p:nvSpPr>
          <p:cNvPr id="3" name="TextBox 2">
            <a:extLst>
              <a:ext uri="{FF2B5EF4-FFF2-40B4-BE49-F238E27FC236}">
                <a16:creationId xmlns:a16="http://schemas.microsoft.com/office/drawing/2014/main" id="{323AB180-A583-ABFF-9C93-0F11A3909B9C}"/>
              </a:ext>
            </a:extLst>
          </p:cNvPr>
          <p:cNvSpPr txBox="1"/>
          <p:nvPr/>
        </p:nvSpPr>
        <p:spPr>
          <a:xfrm>
            <a:off x="323850" y="940013"/>
            <a:ext cx="7865692" cy="369332"/>
          </a:xfrm>
          <a:prstGeom prst="rect">
            <a:avLst/>
          </a:prstGeom>
          <a:noFill/>
        </p:spPr>
        <p:txBody>
          <a:bodyPr wrap="square">
            <a:spAutoFit/>
          </a:bodyPr>
          <a:lstStyle/>
          <a:p>
            <a:r>
              <a:rPr lang="en-IN" sz="1800" dirty="0">
                <a:effectLst/>
                <a:latin typeface="Neue Machina" panose="00000500000000000000" pitchFamily="50" charset="0"/>
                <a:ea typeface="Calibri" panose="020F0502020204030204" pitchFamily="34" charset="0"/>
              </a:rPr>
              <a:t>(Name, Past Experience, Qualification, Career Summary)</a:t>
            </a:r>
            <a:endParaRPr lang="en-GB" dirty="0">
              <a:latin typeface="Neue Machina" panose="00000500000000000000" pitchFamily="50" charset="0"/>
            </a:endParaRPr>
          </a:p>
        </p:txBody>
      </p:sp>
      <p:sp>
        <p:nvSpPr>
          <p:cNvPr id="4" name="TextBox 3">
            <a:extLst>
              <a:ext uri="{FF2B5EF4-FFF2-40B4-BE49-F238E27FC236}">
                <a16:creationId xmlns:a16="http://schemas.microsoft.com/office/drawing/2014/main" id="{3A6D10F6-3D36-2969-E1B3-74298C32EF19}"/>
              </a:ext>
            </a:extLst>
          </p:cNvPr>
          <p:cNvSpPr txBox="1"/>
          <p:nvPr/>
        </p:nvSpPr>
        <p:spPr>
          <a:xfrm>
            <a:off x="373574" y="1765524"/>
            <a:ext cx="3666581"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Name :</a:t>
            </a:r>
            <a:r>
              <a:rPr lang="en-IN" b="1" dirty="0">
                <a:latin typeface="Neue Machina" panose="00000500000000000000" pitchFamily="50" charset="0"/>
                <a:ea typeface="Calibri" panose="020F0502020204030204" pitchFamily="34" charset="0"/>
              </a:rPr>
              <a:t>  </a:t>
            </a:r>
            <a:r>
              <a:rPr lang="en-IN" b="1" dirty="0">
                <a:solidFill>
                  <a:srgbClr val="C00000"/>
                </a:solidFill>
              </a:rPr>
              <a:t>Shaik Nazir</a:t>
            </a:r>
            <a:r>
              <a:rPr lang="en-IN" b="1" dirty="0">
                <a:solidFill>
                  <a:srgbClr val="C00000"/>
                </a:solidFill>
                <a:latin typeface="Neue Machina" panose="00000500000000000000" pitchFamily="50" charset="0"/>
                <a:ea typeface="Calibri" panose="020F0502020204030204" pitchFamily="34" charset="0"/>
              </a:rPr>
              <a:t>  </a:t>
            </a:r>
            <a:endParaRPr lang="en-GB" b="1" dirty="0">
              <a:solidFill>
                <a:srgbClr val="C00000"/>
              </a:solidFill>
              <a:latin typeface="Neue Machina" panose="00000500000000000000" pitchFamily="50" charset="0"/>
            </a:endParaRPr>
          </a:p>
        </p:txBody>
      </p:sp>
      <p:sp>
        <p:nvSpPr>
          <p:cNvPr id="5" name="TextBox 4">
            <a:extLst>
              <a:ext uri="{FF2B5EF4-FFF2-40B4-BE49-F238E27FC236}">
                <a16:creationId xmlns:a16="http://schemas.microsoft.com/office/drawing/2014/main" id="{9CDF600C-A38B-37F2-B1FC-1D33C4BFE25A}"/>
              </a:ext>
            </a:extLst>
          </p:cNvPr>
          <p:cNvSpPr txBox="1"/>
          <p:nvPr/>
        </p:nvSpPr>
        <p:spPr>
          <a:xfrm>
            <a:off x="373574" y="2606592"/>
            <a:ext cx="6400450" cy="646331"/>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Past Experience :  </a:t>
            </a:r>
            <a:r>
              <a:rPr lang="en-US" dirty="0"/>
              <a:t>Fresher – Recently joined Coforge as a Graduate Engineer Trainee</a:t>
            </a:r>
            <a:endParaRPr lang="en-GB" dirty="0">
              <a:latin typeface="Neue Machina" panose="00000500000000000000" pitchFamily="50" charset="0"/>
            </a:endParaRPr>
          </a:p>
        </p:txBody>
      </p:sp>
      <p:sp>
        <p:nvSpPr>
          <p:cNvPr id="6" name="TextBox 5">
            <a:extLst>
              <a:ext uri="{FF2B5EF4-FFF2-40B4-BE49-F238E27FC236}">
                <a16:creationId xmlns:a16="http://schemas.microsoft.com/office/drawing/2014/main" id="{5ABD2633-3793-57DC-2927-C5C5CDC58553}"/>
              </a:ext>
            </a:extLst>
          </p:cNvPr>
          <p:cNvSpPr txBox="1"/>
          <p:nvPr/>
        </p:nvSpPr>
        <p:spPr>
          <a:xfrm>
            <a:off x="373574" y="3447660"/>
            <a:ext cx="5722426"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Qualification : </a:t>
            </a:r>
            <a:r>
              <a:rPr lang="en-US" dirty="0"/>
              <a:t>Bachelor of Technology (B.Tech)</a:t>
            </a:r>
            <a:endParaRPr lang="en-GB" dirty="0">
              <a:latin typeface="Neue Machina" panose="00000500000000000000" pitchFamily="50" charset="0"/>
            </a:endParaRPr>
          </a:p>
        </p:txBody>
      </p:sp>
      <p:sp>
        <p:nvSpPr>
          <p:cNvPr id="7" name="TextBox 6">
            <a:extLst>
              <a:ext uri="{FF2B5EF4-FFF2-40B4-BE49-F238E27FC236}">
                <a16:creationId xmlns:a16="http://schemas.microsoft.com/office/drawing/2014/main" id="{E995893A-538F-7E20-E40C-2F1FEDED301F}"/>
              </a:ext>
            </a:extLst>
          </p:cNvPr>
          <p:cNvSpPr txBox="1"/>
          <p:nvPr/>
        </p:nvSpPr>
        <p:spPr>
          <a:xfrm>
            <a:off x="373574" y="4288727"/>
            <a:ext cx="6400450" cy="1200329"/>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Career Summary :  </a:t>
            </a:r>
            <a:r>
              <a:rPr lang="en-US" dirty="0"/>
              <a:t>A quick learner and team player currently training at Coforge. Passionate about exploring innovative solutions in automation and aiming to build a strong technical foundation to support enterprise needs.</a:t>
            </a:r>
            <a:endParaRPr lang="en-GB" b="1" dirty="0">
              <a:latin typeface="Neue Machina" panose="00000500000000000000" pitchFamily="50" charset="0"/>
            </a:endParaRPr>
          </a:p>
        </p:txBody>
      </p:sp>
      <p:grpSp>
        <p:nvGrpSpPr>
          <p:cNvPr id="14" name="Group 13">
            <a:extLst>
              <a:ext uri="{FF2B5EF4-FFF2-40B4-BE49-F238E27FC236}">
                <a16:creationId xmlns:a16="http://schemas.microsoft.com/office/drawing/2014/main" id="{732323A6-C9F5-3192-D789-4F82211B65D4}"/>
              </a:ext>
            </a:extLst>
          </p:cNvPr>
          <p:cNvGrpSpPr/>
          <p:nvPr/>
        </p:nvGrpSpPr>
        <p:grpSpPr>
          <a:xfrm>
            <a:off x="9574540" y="6420365"/>
            <a:ext cx="2243886" cy="375289"/>
            <a:chOff x="10212759" y="6518571"/>
            <a:chExt cx="1842973" cy="313399"/>
          </a:xfrm>
        </p:grpSpPr>
        <p:pic>
          <p:nvPicPr>
            <p:cNvPr id="15" name="Picture 14">
              <a:extLst>
                <a:ext uri="{FF2B5EF4-FFF2-40B4-BE49-F238E27FC236}">
                  <a16:creationId xmlns:a16="http://schemas.microsoft.com/office/drawing/2014/main" id="{F2C8DAF5-F58E-2AC4-E6EF-88D8A614DF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2759" y="6518571"/>
              <a:ext cx="1842973" cy="313399"/>
            </a:xfrm>
            <a:prstGeom prst="rect">
              <a:avLst/>
            </a:prstGeom>
          </p:spPr>
        </p:pic>
        <p:sp>
          <p:nvSpPr>
            <p:cNvPr id="16" name="Rectangle 15">
              <a:extLst>
                <a:ext uri="{FF2B5EF4-FFF2-40B4-BE49-F238E27FC236}">
                  <a16:creationId xmlns:a16="http://schemas.microsoft.com/office/drawing/2014/main" id="{F9AF0089-5C6C-6951-4A73-3F25A4BE6B4E}"/>
                </a:ext>
              </a:extLst>
            </p:cNvPr>
            <p:cNvSpPr/>
            <p:nvPr/>
          </p:nvSpPr>
          <p:spPr>
            <a:xfrm>
              <a:off x="10248188" y="6547414"/>
              <a:ext cx="1613629" cy="257021"/>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grpSp>
      <p:pic>
        <p:nvPicPr>
          <p:cNvPr id="11" name="Content Placeholder 7" descr="A shadow of a person holding a piece of paper&#10;&#10;Description automatically generated with medium confidence">
            <a:extLst>
              <a:ext uri="{FF2B5EF4-FFF2-40B4-BE49-F238E27FC236}">
                <a16:creationId xmlns:a16="http://schemas.microsoft.com/office/drawing/2014/main" id="{48BE5DD5-2A2F-F81A-A56B-7F0CFBF49F7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2854" r="21746"/>
          <a:stretch/>
        </p:blipFill>
        <p:spPr>
          <a:xfrm>
            <a:off x="7556763" y="0"/>
            <a:ext cx="4635237" cy="6858000"/>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19" name="Rectangle 18">
            <a:extLst>
              <a:ext uri="{FF2B5EF4-FFF2-40B4-BE49-F238E27FC236}">
                <a16:creationId xmlns:a16="http://schemas.microsoft.com/office/drawing/2014/main" id="{4AA12646-3324-5643-F379-AD68796EABA7}"/>
              </a:ext>
            </a:extLst>
          </p:cNvPr>
          <p:cNvSpPr/>
          <p:nvPr/>
        </p:nvSpPr>
        <p:spPr>
          <a:xfrm>
            <a:off x="4740604" y="-930885"/>
            <a:ext cx="513567" cy="513567"/>
          </a:xfrm>
          <a:prstGeom prst="rect">
            <a:avLst/>
          </a:prstGeom>
          <a:solidFill>
            <a:srgbClr val="71758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20" name="Straight Connector 19">
            <a:extLst>
              <a:ext uri="{FF2B5EF4-FFF2-40B4-BE49-F238E27FC236}">
                <a16:creationId xmlns:a16="http://schemas.microsoft.com/office/drawing/2014/main" id="{E104266F-157A-8F06-C828-BDEC0B55D3AE}"/>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1226B91D-8F48-D74B-D1A0-BF4D3F8EF813}"/>
              </a:ext>
            </a:extLst>
          </p:cNvPr>
          <p:cNvPicPr>
            <a:picLocks noChangeAspect="1"/>
          </p:cNvPicPr>
          <p:nvPr/>
        </p:nvPicPr>
        <p:blipFill>
          <a:blip r:embed="rId4"/>
          <a:stretch>
            <a:fillRect/>
          </a:stretch>
        </p:blipFill>
        <p:spPr>
          <a:xfrm>
            <a:off x="8909180" y="0"/>
            <a:ext cx="3282820" cy="898339"/>
          </a:xfrm>
          <a:prstGeom prst="rect">
            <a:avLst/>
          </a:prstGeom>
        </p:spPr>
      </p:pic>
    </p:spTree>
    <p:extLst>
      <p:ext uri="{BB962C8B-B14F-4D97-AF65-F5344CB8AC3E}">
        <p14:creationId xmlns:p14="http://schemas.microsoft.com/office/powerpoint/2010/main" val="1007175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BA66B4-5A5E-384B-ECE9-74ACA40920A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AB618CD-25CA-026F-AE50-2936AA78C13D}"/>
              </a:ext>
            </a:extLst>
          </p:cNvPr>
          <p:cNvSpPr txBox="1"/>
          <p:nvPr/>
        </p:nvSpPr>
        <p:spPr>
          <a:xfrm>
            <a:off x="323850" y="465316"/>
            <a:ext cx="4880597" cy="461665"/>
          </a:xfrm>
          <a:prstGeom prst="rect">
            <a:avLst/>
          </a:prstGeom>
          <a:noFill/>
        </p:spPr>
        <p:txBody>
          <a:bodyPr wrap="square">
            <a:spAutoFit/>
          </a:bodyPr>
          <a:lstStyle/>
          <a:p>
            <a:r>
              <a:rPr lang="en-IN" sz="2400" b="1" dirty="0">
                <a:latin typeface="Neue Machina" panose="00000500000000000000" pitchFamily="50" charset="0"/>
                <a:ea typeface="Calibri" panose="020F0502020204030204" pitchFamily="34" charset="0"/>
              </a:rPr>
              <a:t>Personal Background</a:t>
            </a:r>
            <a:endParaRPr lang="en-GB" sz="2400" b="1" dirty="0">
              <a:latin typeface="Neue Machina" panose="00000500000000000000" pitchFamily="50" charset="0"/>
            </a:endParaRPr>
          </a:p>
        </p:txBody>
      </p:sp>
      <p:sp>
        <p:nvSpPr>
          <p:cNvPr id="3" name="TextBox 2">
            <a:extLst>
              <a:ext uri="{FF2B5EF4-FFF2-40B4-BE49-F238E27FC236}">
                <a16:creationId xmlns:a16="http://schemas.microsoft.com/office/drawing/2014/main" id="{8122F664-FBE4-63EF-9775-1111F9BEBFE6}"/>
              </a:ext>
            </a:extLst>
          </p:cNvPr>
          <p:cNvSpPr txBox="1"/>
          <p:nvPr/>
        </p:nvSpPr>
        <p:spPr>
          <a:xfrm>
            <a:off x="323850" y="940013"/>
            <a:ext cx="7865692" cy="369332"/>
          </a:xfrm>
          <a:prstGeom prst="rect">
            <a:avLst/>
          </a:prstGeom>
          <a:noFill/>
        </p:spPr>
        <p:txBody>
          <a:bodyPr wrap="square">
            <a:spAutoFit/>
          </a:bodyPr>
          <a:lstStyle/>
          <a:p>
            <a:r>
              <a:rPr lang="en-IN" sz="1800" dirty="0">
                <a:effectLst/>
                <a:latin typeface="Neue Machina" panose="00000500000000000000" pitchFamily="50" charset="0"/>
                <a:ea typeface="Calibri" panose="020F0502020204030204" pitchFamily="34" charset="0"/>
              </a:rPr>
              <a:t>(Name, Past Experience, Qualification, Career Summary)</a:t>
            </a:r>
            <a:endParaRPr lang="en-GB" dirty="0">
              <a:latin typeface="Neue Machina" panose="00000500000000000000" pitchFamily="50" charset="0"/>
            </a:endParaRPr>
          </a:p>
        </p:txBody>
      </p:sp>
      <p:sp>
        <p:nvSpPr>
          <p:cNvPr id="4" name="TextBox 3">
            <a:extLst>
              <a:ext uri="{FF2B5EF4-FFF2-40B4-BE49-F238E27FC236}">
                <a16:creationId xmlns:a16="http://schemas.microsoft.com/office/drawing/2014/main" id="{A088EE59-402C-29F2-9242-C3C881A9E773}"/>
              </a:ext>
            </a:extLst>
          </p:cNvPr>
          <p:cNvSpPr txBox="1"/>
          <p:nvPr/>
        </p:nvSpPr>
        <p:spPr>
          <a:xfrm>
            <a:off x="373574" y="1765524"/>
            <a:ext cx="3666581"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Name :</a:t>
            </a:r>
            <a:r>
              <a:rPr lang="en-IN" b="1" dirty="0">
                <a:latin typeface="Neue Machina" panose="00000500000000000000" pitchFamily="50" charset="0"/>
                <a:ea typeface="Calibri" panose="020F0502020204030204" pitchFamily="34" charset="0"/>
              </a:rPr>
              <a:t>  </a:t>
            </a:r>
            <a:r>
              <a:rPr lang="en-IN" b="1" dirty="0">
                <a:solidFill>
                  <a:srgbClr val="C00000"/>
                </a:solidFill>
              </a:rPr>
              <a:t>Pathuri Suharsha</a:t>
            </a:r>
            <a:r>
              <a:rPr lang="en-IN" b="1" dirty="0">
                <a:solidFill>
                  <a:srgbClr val="C00000"/>
                </a:solidFill>
                <a:latin typeface="Neue Machina" panose="00000500000000000000" pitchFamily="50" charset="0"/>
                <a:ea typeface="Calibri" panose="020F0502020204030204" pitchFamily="34" charset="0"/>
              </a:rPr>
              <a:t>  </a:t>
            </a:r>
            <a:endParaRPr lang="en-GB" b="1" dirty="0">
              <a:solidFill>
                <a:srgbClr val="C00000"/>
              </a:solidFill>
              <a:latin typeface="Neue Machina" panose="00000500000000000000" pitchFamily="50" charset="0"/>
            </a:endParaRPr>
          </a:p>
        </p:txBody>
      </p:sp>
      <p:sp>
        <p:nvSpPr>
          <p:cNvPr id="5" name="TextBox 4">
            <a:extLst>
              <a:ext uri="{FF2B5EF4-FFF2-40B4-BE49-F238E27FC236}">
                <a16:creationId xmlns:a16="http://schemas.microsoft.com/office/drawing/2014/main" id="{1466E676-D0A6-6A69-A68B-465C4721A1FB}"/>
              </a:ext>
            </a:extLst>
          </p:cNvPr>
          <p:cNvSpPr txBox="1"/>
          <p:nvPr/>
        </p:nvSpPr>
        <p:spPr>
          <a:xfrm>
            <a:off x="373574" y="2606592"/>
            <a:ext cx="6400450" cy="646331"/>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Past Experience :  </a:t>
            </a:r>
            <a:r>
              <a:rPr lang="en-US" dirty="0"/>
              <a:t>Fresher – Recently joined Coforge as a Graduate Engineer Trainee</a:t>
            </a:r>
            <a:endParaRPr lang="en-GB" dirty="0">
              <a:latin typeface="Neue Machina" panose="00000500000000000000" pitchFamily="50" charset="0"/>
            </a:endParaRPr>
          </a:p>
        </p:txBody>
      </p:sp>
      <p:sp>
        <p:nvSpPr>
          <p:cNvPr id="6" name="TextBox 5">
            <a:extLst>
              <a:ext uri="{FF2B5EF4-FFF2-40B4-BE49-F238E27FC236}">
                <a16:creationId xmlns:a16="http://schemas.microsoft.com/office/drawing/2014/main" id="{5651445B-F034-BA28-692F-2A2075D17AD7}"/>
              </a:ext>
            </a:extLst>
          </p:cNvPr>
          <p:cNvSpPr txBox="1"/>
          <p:nvPr/>
        </p:nvSpPr>
        <p:spPr>
          <a:xfrm>
            <a:off x="373574" y="3447660"/>
            <a:ext cx="5722426"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Qualification : </a:t>
            </a:r>
            <a:r>
              <a:rPr lang="en-US" dirty="0"/>
              <a:t>Bachelor of Technology (B.Tech)</a:t>
            </a:r>
            <a:endParaRPr lang="en-GB" dirty="0">
              <a:latin typeface="Neue Machina" panose="00000500000000000000" pitchFamily="50" charset="0"/>
            </a:endParaRPr>
          </a:p>
        </p:txBody>
      </p:sp>
      <p:sp>
        <p:nvSpPr>
          <p:cNvPr id="7" name="TextBox 6">
            <a:extLst>
              <a:ext uri="{FF2B5EF4-FFF2-40B4-BE49-F238E27FC236}">
                <a16:creationId xmlns:a16="http://schemas.microsoft.com/office/drawing/2014/main" id="{50AAB040-0649-861D-2909-C9399B45C04F}"/>
              </a:ext>
            </a:extLst>
          </p:cNvPr>
          <p:cNvSpPr txBox="1"/>
          <p:nvPr/>
        </p:nvSpPr>
        <p:spPr>
          <a:xfrm>
            <a:off x="373574" y="4288727"/>
            <a:ext cx="6400450" cy="1200329"/>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Career Summary :  </a:t>
            </a:r>
            <a:r>
              <a:rPr lang="en-US" dirty="0"/>
              <a:t>An enthusiastic learner with a keen eye for problem-solving and system efficiency. Recently joined Coforge and looking forward to applying technical knowledge in real-world projects and growing within the automation domain.</a:t>
            </a:r>
            <a:endParaRPr lang="en-GB" b="1" dirty="0">
              <a:latin typeface="Neue Machina" panose="00000500000000000000" pitchFamily="50" charset="0"/>
            </a:endParaRPr>
          </a:p>
        </p:txBody>
      </p:sp>
      <p:grpSp>
        <p:nvGrpSpPr>
          <p:cNvPr id="14" name="Group 13">
            <a:extLst>
              <a:ext uri="{FF2B5EF4-FFF2-40B4-BE49-F238E27FC236}">
                <a16:creationId xmlns:a16="http://schemas.microsoft.com/office/drawing/2014/main" id="{420958E3-38A8-5A87-52CA-E264E4F43FD6}"/>
              </a:ext>
            </a:extLst>
          </p:cNvPr>
          <p:cNvGrpSpPr/>
          <p:nvPr/>
        </p:nvGrpSpPr>
        <p:grpSpPr>
          <a:xfrm>
            <a:off x="9574540" y="6420365"/>
            <a:ext cx="2243886" cy="375289"/>
            <a:chOff x="10212759" y="6518571"/>
            <a:chExt cx="1842973" cy="313399"/>
          </a:xfrm>
        </p:grpSpPr>
        <p:pic>
          <p:nvPicPr>
            <p:cNvPr id="15" name="Picture 14">
              <a:extLst>
                <a:ext uri="{FF2B5EF4-FFF2-40B4-BE49-F238E27FC236}">
                  <a16:creationId xmlns:a16="http://schemas.microsoft.com/office/drawing/2014/main" id="{321F372F-00AC-9B9E-D2B6-DC4DC923F4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2759" y="6518571"/>
              <a:ext cx="1842973" cy="313399"/>
            </a:xfrm>
            <a:prstGeom prst="rect">
              <a:avLst/>
            </a:prstGeom>
          </p:spPr>
        </p:pic>
        <p:sp>
          <p:nvSpPr>
            <p:cNvPr id="16" name="Rectangle 15">
              <a:extLst>
                <a:ext uri="{FF2B5EF4-FFF2-40B4-BE49-F238E27FC236}">
                  <a16:creationId xmlns:a16="http://schemas.microsoft.com/office/drawing/2014/main" id="{DC4B5C9A-9312-6A63-230A-70B658399F42}"/>
                </a:ext>
              </a:extLst>
            </p:cNvPr>
            <p:cNvSpPr/>
            <p:nvPr/>
          </p:nvSpPr>
          <p:spPr>
            <a:xfrm>
              <a:off x="10248188" y="6547414"/>
              <a:ext cx="1613629" cy="257021"/>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grpSp>
      <p:pic>
        <p:nvPicPr>
          <p:cNvPr id="11" name="Content Placeholder 7" descr="A shadow of a person holding a piece of paper&#10;&#10;Description automatically generated with medium confidence">
            <a:extLst>
              <a:ext uri="{FF2B5EF4-FFF2-40B4-BE49-F238E27FC236}">
                <a16:creationId xmlns:a16="http://schemas.microsoft.com/office/drawing/2014/main" id="{E359196E-90C3-0500-E64B-8C8F4030667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2854" r="21746"/>
          <a:stretch/>
        </p:blipFill>
        <p:spPr>
          <a:xfrm>
            <a:off x="7556763" y="0"/>
            <a:ext cx="4635237" cy="6858000"/>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19" name="Rectangle 18">
            <a:extLst>
              <a:ext uri="{FF2B5EF4-FFF2-40B4-BE49-F238E27FC236}">
                <a16:creationId xmlns:a16="http://schemas.microsoft.com/office/drawing/2014/main" id="{21C389E0-9428-4BC7-D96B-1BE7C724F5B9}"/>
              </a:ext>
            </a:extLst>
          </p:cNvPr>
          <p:cNvSpPr/>
          <p:nvPr/>
        </p:nvSpPr>
        <p:spPr>
          <a:xfrm>
            <a:off x="4740604" y="-930885"/>
            <a:ext cx="513567" cy="513567"/>
          </a:xfrm>
          <a:prstGeom prst="rect">
            <a:avLst/>
          </a:prstGeom>
          <a:solidFill>
            <a:srgbClr val="71758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20" name="Straight Connector 19">
            <a:extLst>
              <a:ext uri="{FF2B5EF4-FFF2-40B4-BE49-F238E27FC236}">
                <a16:creationId xmlns:a16="http://schemas.microsoft.com/office/drawing/2014/main" id="{5A765FBB-7633-87CE-E887-989CB97BCA85}"/>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DA501961-9A3C-F3E7-BB2C-20A2F3986236}"/>
              </a:ext>
            </a:extLst>
          </p:cNvPr>
          <p:cNvPicPr>
            <a:picLocks noChangeAspect="1"/>
          </p:cNvPicPr>
          <p:nvPr/>
        </p:nvPicPr>
        <p:blipFill>
          <a:blip r:embed="rId4"/>
          <a:stretch>
            <a:fillRect/>
          </a:stretch>
        </p:blipFill>
        <p:spPr>
          <a:xfrm>
            <a:off x="8909180" y="0"/>
            <a:ext cx="3282820" cy="898339"/>
          </a:xfrm>
          <a:prstGeom prst="rect">
            <a:avLst/>
          </a:prstGeom>
        </p:spPr>
      </p:pic>
    </p:spTree>
    <p:extLst>
      <p:ext uri="{BB962C8B-B14F-4D97-AF65-F5344CB8AC3E}">
        <p14:creationId xmlns:p14="http://schemas.microsoft.com/office/powerpoint/2010/main" val="2274597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CD3F7-0B1F-B1A8-1760-C21A4CD0EE9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36EFB0E-E112-4973-1832-7B7BBB7F551C}"/>
              </a:ext>
            </a:extLst>
          </p:cNvPr>
          <p:cNvSpPr txBox="1"/>
          <p:nvPr/>
        </p:nvSpPr>
        <p:spPr>
          <a:xfrm>
            <a:off x="323850" y="465316"/>
            <a:ext cx="4880597" cy="461665"/>
          </a:xfrm>
          <a:prstGeom prst="rect">
            <a:avLst/>
          </a:prstGeom>
          <a:noFill/>
        </p:spPr>
        <p:txBody>
          <a:bodyPr wrap="square">
            <a:spAutoFit/>
          </a:bodyPr>
          <a:lstStyle/>
          <a:p>
            <a:r>
              <a:rPr lang="en-IN" sz="2400" b="1" dirty="0">
                <a:latin typeface="Neue Machina" panose="00000500000000000000" pitchFamily="50" charset="0"/>
                <a:ea typeface="Calibri" panose="020F0502020204030204" pitchFamily="34" charset="0"/>
              </a:rPr>
              <a:t>Personal Background</a:t>
            </a:r>
            <a:endParaRPr lang="en-GB" sz="2400" b="1" dirty="0">
              <a:latin typeface="Neue Machina" panose="00000500000000000000" pitchFamily="50" charset="0"/>
            </a:endParaRPr>
          </a:p>
        </p:txBody>
      </p:sp>
      <p:sp>
        <p:nvSpPr>
          <p:cNvPr id="3" name="TextBox 2">
            <a:extLst>
              <a:ext uri="{FF2B5EF4-FFF2-40B4-BE49-F238E27FC236}">
                <a16:creationId xmlns:a16="http://schemas.microsoft.com/office/drawing/2014/main" id="{1FFCAB9A-3B33-CA9D-381B-34320BFDD002}"/>
              </a:ext>
            </a:extLst>
          </p:cNvPr>
          <p:cNvSpPr txBox="1"/>
          <p:nvPr/>
        </p:nvSpPr>
        <p:spPr>
          <a:xfrm>
            <a:off x="323850" y="940013"/>
            <a:ext cx="7865692" cy="369332"/>
          </a:xfrm>
          <a:prstGeom prst="rect">
            <a:avLst/>
          </a:prstGeom>
          <a:noFill/>
        </p:spPr>
        <p:txBody>
          <a:bodyPr wrap="square">
            <a:spAutoFit/>
          </a:bodyPr>
          <a:lstStyle/>
          <a:p>
            <a:r>
              <a:rPr lang="en-IN" sz="1800" dirty="0">
                <a:effectLst/>
                <a:latin typeface="Neue Machina" panose="00000500000000000000" pitchFamily="50" charset="0"/>
                <a:ea typeface="Calibri" panose="020F0502020204030204" pitchFamily="34" charset="0"/>
              </a:rPr>
              <a:t>(Name, Past Experience, Qualification, Career Summary)</a:t>
            </a:r>
            <a:endParaRPr lang="en-GB" dirty="0">
              <a:latin typeface="Neue Machina" panose="00000500000000000000" pitchFamily="50" charset="0"/>
            </a:endParaRPr>
          </a:p>
        </p:txBody>
      </p:sp>
      <p:sp>
        <p:nvSpPr>
          <p:cNvPr id="4" name="TextBox 3">
            <a:extLst>
              <a:ext uri="{FF2B5EF4-FFF2-40B4-BE49-F238E27FC236}">
                <a16:creationId xmlns:a16="http://schemas.microsoft.com/office/drawing/2014/main" id="{B983CD95-0172-38AF-727E-40B44C44BDB2}"/>
              </a:ext>
            </a:extLst>
          </p:cNvPr>
          <p:cNvSpPr txBox="1"/>
          <p:nvPr/>
        </p:nvSpPr>
        <p:spPr>
          <a:xfrm>
            <a:off x="373574" y="1765524"/>
            <a:ext cx="3666581"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Name :</a:t>
            </a:r>
            <a:r>
              <a:rPr lang="en-IN" b="1" dirty="0">
                <a:latin typeface="Neue Machina" panose="00000500000000000000" pitchFamily="50" charset="0"/>
                <a:ea typeface="Calibri" panose="020F0502020204030204" pitchFamily="34" charset="0"/>
              </a:rPr>
              <a:t>  </a:t>
            </a:r>
            <a:r>
              <a:rPr lang="en-IN" b="1" dirty="0">
                <a:solidFill>
                  <a:srgbClr val="C00000"/>
                </a:solidFill>
                <a:latin typeface="Neue Machina" panose="00000500000000000000" pitchFamily="50" charset="0"/>
                <a:ea typeface="Calibri" panose="020F0502020204030204" pitchFamily="34" charset="0"/>
              </a:rPr>
              <a:t>Mohammad Farhan  </a:t>
            </a:r>
            <a:endParaRPr lang="en-GB" b="1" dirty="0">
              <a:solidFill>
                <a:srgbClr val="C00000"/>
              </a:solidFill>
              <a:latin typeface="Neue Machina" panose="00000500000000000000" pitchFamily="50" charset="0"/>
            </a:endParaRPr>
          </a:p>
        </p:txBody>
      </p:sp>
      <p:sp>
        <p:nvSpPr>
          <p:cNvPr id="5" name="TextBox 4">
            <a:extLst>
              <a:ext uri="{FF2B5EF4-FFF2-40B4-BE49-F238E27FC236}">
                <a16:creationId xmlns:a16="http://schemas.microsoft.com/office/drawing/2014/main" id="{23360B67-B997-BB9E-E280-1C81C72E88E9}"/>
              </a:ext>
            </a:extLst>
          </p:cNvPr>
          <p:cNvSpPr txBox="1"/>
          <p:nvPr/>
        </p:nvSpPr>
        <p:spPr>
          <a:xfrm>
            <a:off x="373574" y="2606592"/>
            <a:ext cx="6400450" cy="646331"/>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Past Experience :  </a:t>
            </a:r>
            <a:r>
              <a:rPr lang="en-US" dirty="0"/>
              <a:t>Fresher – Recently joined Coforge as a Graduate Engineer Trainee</a:t>
            </a:r>
            <a:endParaRPr lang="en-GB" dirty="0">
              <a:latin typeface="Neue Machina" panose="00000500000000000000" pitchFamily="50" charset="0"/>
            </a:endParaRPr>
          </a:p>
        </p:txBody>
      </p:sp>
      <p:sp>
        <p:nvSpPr>
          <p:cNvPr id="6" name="TextBox 5">
            <a:extLst>
              <a:ext uri="{FF2B5EF4-FFF2-40B4-BE49-F238E27FC236}">
                <a16:creationId xmlns:a16="http://schemas.microsoft.com/office/drawing/2014/main" id="{F1A384E8-DF3C-87E0-90CD-CDD8A1104F58}"/>
              </a:ext>
            </a:extLst>
          </p:cNvPr>
          <p:cNvSpPr txBox="1"/>
          <p:nvPr/>
        </p:nvSpPr>
        <p:spPr>
          <a:xfrm>
            <a:off x="373574" y="3447660"/>
            <a:ext cx="5722426"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Qualification : </a:t>
            </a:r>
            <a:r>
              <a:rPr lang="en-US" dirty="0"/>
              <a:t>Bachelor of Technology (B.Tech)</a:t>
            </a:r>
            <a:endParaRPr lang="en-GB" dirty="0">
              <a:latin typeface="Neue Machina" panose="00000500000000000000" pitchFamily="50" charset="0"/>
            </a:endParaRPr>
          </a:p>
        </p:txBody>
      </p:sp>
      <p:sp>
        <p:nvSpPr>
          <p:cNvPr id="7" name="TextBox 6">
            <a:extLst>
              <a:ext uri="{FF2B5EF4-FFF2-40B4-BE49-F238E27FC236}">
                <a16:creationId xmlns:a16="http://schemas.microsoft.com/office/drawing/2014/main" id="{38A66208-971A-4734-7A18-008ACD72DEE2}"/>
              </a:ext>
            </a:extLst>
          </p:cNvPr>
          <p:cNvSpPr txBox="1"/>
          <p:nvPr/>
        </p:nvSpPr>
        <p:spPr>
          <a:xfrm>
            <a:off x="373574" y="4288727"/>
            <a:ext cx="6717691" cy="1477328"/>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Career Summary :  </a:t>
            </a:r>
            <a:r>
              <a:rPr lang="en-US" dirty="0"/>
              <a:t>Detail-oriented and curious by nature, Farhan has recently begun his professional career at Coforge. He is eager to explore automation tools and technologies, aiming to bridge theoretical knowledge with practical applications. Committed to continuous learning and innovation in a dynamic work environment.</a:t>
            </a:r>
            <a:endParaRPr lang="en-GB" b="1" dirty="0">
              <a:latin typeface="Neue Machina" panose="00000500000000000000" pitchFamily="50" charset="0"/>
            </a:endParaRPr>
          </a:p>
        </p:txBody>
      </p:sp>
      <p:grpSp>
        <p:nvGrpSpPr>
          <p:cNvPr id="14" name="Group 13">
            <a:extLst>
              <a:ext uri="{FF2B5EF4-FFF2-40B4-BE49-F238E27FC236}">
                <a16:creationId xmlns:a16="http://schemas.microsoft.com/office/drawing/2014/main" id="{41B90CDA-73D9-72E9-68C7-99A05B57D1E9}"/>
              </a:ext>
            </a:extLst>
          </p:cNvPr>
          <p:cNvGrpSpPr/>
          <p:nvPr/>
        </p:nvGrpSpPr>
        <p:grpSpPr>
          <a:xfrm>
            <a:off x="9574540" y="6420365"/>
            <a:ext cx="2243886" cy="375289"/>
            <a:chOff x="10212759" y="6518571"/>
            <a:chExt cx="1842973" cy="313399"/>
          </a:xfrm>
        </p:grpSpPr>
        <p:pic>
          <p:nvPicPr>
            <p:cNvPr id="15" name="Picture 14">
              <a:extLst>
                <a:ext uri="{FF2B5EF4-FFF2-40B4-BE49-F238E27FC236}">
                  <a16:creationId xmlns:a16="http://schemas.microsoft.com/office/drawing/2014/main" id="{E4351813-C8EA-49E0-5D37-3B0E376E74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2759" y="6518571"/>
              <a:ext cx="1842973" cy="313399"/>
            </a:xfrm>
            <a:prstGeom prst="rect">
              <a:avLst/>
            </a:prstGeom>
          </p:spPr>
        </p:pic>
        <p:sp>
          <p:nvSpPr>
            <p:cNvPr id="16" name="Rectangle 15">
              <a:extLst>
                <a:ext uri="{FF2B5EF4-FFF2-40B4-BE49-F238E27FC236}">
                  <a16:creationId xmlns:a16="http://schemas.microsoft.com/office/drawing/2014/main" id="{FCC2FF2D-8282-FBE8-9884-88EFF7E51D40}"/>
                </a:ext>
              </a:extLst>
            </p:cNvPr>
            <p:cNvSpPr/>
            <p:nvPr/>
          </p:nvSpPr>
          <p:spPr>
            <a:xfrm>
              <a:off x="10248188" y="6547414"/>
              <a:ext cx="1613629" cy="257021"/>
            </a:xfrm>
            <a:prstGeom prst="rect">
              <a:avLst/>
            </a:prstGeom>
          </p:spPr>
          <p:txBody>
            <a:bodyPr wrap="none">
              <a:spAutoFit/>
            </a:bodyPr>
            <a:lstStyle/>
            <a:p>
              <a:r>
                <a:rPr lang="en-GB" sz="1400" dirty="0">
                  <a:solidFill>
                    <a:schemeClr val="bg1"/>
                  </a:solidFill>
                  <a:latin typeface="Helvetica" panose="020B0604020202030204" pitchFamily="34" charset="0"/>
                  <a:cs typeface="Segoe UI" panose="020B0502040204020203" pitchFamily="34" charset="0"/>
                </a:rPr>
                <a:t>www.collaberadigital.com</a:t>
              </a:r>
              <a:endParaRPr lang="en-IN" sz="1400" dirty="0">
                <a:solidFill>
                  <a:schemeClr val="bg1"/>
                </a:solidFill>
                <a:latin typeface="Helvetica" panose="020B0604020202030204" pitchFamily="34" charset="0"/>
              </a:endParaRPr>
            </a:p>
          </p:txBody>
        </p:sp>
      </p:grpSp>
      <p:pic>
        <p:nvPicPr>
          <p:cNvPr id="11" name="Content Placeholder 7" descr="A shadow of a person holding a piece of paper&#10;&#10;Description automatically generated with medium confidence">
            <a:extLst>
              <a:ext uri="{FF2B5EF4-FFF2-40B4-BE49-F238E27FC236}">
                <a16:creationId xmlns:a16="http://schemas.microsoft.com/office/drawing/2014/main" id="{65C2E372-8B4C-F775-33E9-FB7BB50E204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2854" r="21746"/>
          <a:stretch/>
        </p:blipFill>
        <p:spPr>
          <a:xfrm>
            <a:off x="7556763" y="0"/>
            <a:ext cx="4635237" cy="6858000"/>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19" name="Rectangle 18">
            <a:extLst>
              <a:ext uri="{FF2B5EF4-FFF2-40B4-BE49-F238E27FC236}">
                <a16:creationId xmlns:a16="http://schemas.microsoft.com/office/drawing/2014/main" id="{5CB5B4E7-348E-01F9-F9D4-D589BAE73D2D}"/>
              </a:ext>
            </a:extLst>
          </p:cNvPr>
          <p:cNvSpPr/>
          <p:nvPr/>
        </p:nvSpPr>
        <p:spPr>
          <a:xfrm>
            <a:off x="4740604" y="-930885"/>
            <a:ext cx="513567" cy="513567"/>
          </a:xfrm>
          <a:prstGeom prst="rect">
            <a:avLst/>
          </a:prstGeom>
          <a:solidFill>
            <a:srgbClr val="71758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20" name="Straight Connector 19">
            <a:extLst>
              <a:ext uri="{FF2B5EF4-FFF2-40B4-BE49-F238E27FC236}">
                <a16:creationId xmlns:a16="http://schemas.microsoft.com/office/drawing/2014/main" id="{39D71CCE-0A61-CC9A-376C-B3FB75902752}"/>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4EFCC3A3-05D9-279C-7787-4135482589CF}"/>
              </a:ext>
            </a:extLst>
          </p:cNvPr>
          <p:cNvPicPr>
            <a:picLocks noChangeAspect="1"/>
          </p:cNvPicPr>
          <p:nvPr/>
        </p:nvPicPr>
        <p:blipFill>
          <a:blip r:embed="rId4"/>
          <a:stretch>
            <a:fillRect/>
          </a:stretch>
        </p:blipFill>
        <p:spPr>
          <a:xfrm>
            <a:off x="8909180" y="0"/>
            <a:ext cx="3282820" cy="898339"/>
          </a:xfrm>
          <a:prstGeom prst="rect">
            <a:avLst/>
          </a:prstGeom>
        </p:spPr>
      </p:pic>
    </p:spTree>
    <p:extLst>
      <p:ext uri="{BB962C8B-B14F-4D97-AF65-F5344CB8AC3E}">
        <p14:creationId xmlns:p14="http://schemas.microsoft.com/office/powerpoint/2010/main" val="13053074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6C2A8-8339-9D3C-69B7-F3573D0C3B84}"/>
            </a:ext>
          </a:extLst>
        </p:cNvPr>
        <p:cNvGrpSpPr/>
        <p:nvPr/>
      </p:nvGrpSpPr>
      <p:grpSpPr>
        <a:xfrm>
          <a:off x="0" y="0"/>
          <a:ext cx="0" cy="0"/>
          <a:chOff x="0" y="0"/>
          <a:chExt cx="0" cy="0"/>
        </a:xfrm>
      </p:grpSpPr>
      <p:pic>
        <p:nvPicPr>
          <p:cNvPr id="4" name="Picture Placeholder 6" descr="A picture containing grate&#10;&#10;Description automatically generated">
            <a:extLst>
              <a:ext uri="{FF2B5EF4-FFF2-40B4-BE49-F238E27FC236}">
                <a16:creationId xmlns:a16="http://schemas.microsoft.com/office/drawing/2014/main" id="{AE1E89A5-981C-84FC-015C-8E0B4284E91B}"/>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9330" r="16904"/>
          <a:stretch/>
        </p:blipFill>
        <p:spPr>
          <a:xfrm>
            <a:off x="7695292" y="0"/>
            <a:ext cx="4496708" cy="6858000"/>
          </a:xfrm>
          <a:prstGeom prst="rect">
            <a:avLst/>
          </a:prstGeom>
        </p:spPr>
      </p:pic>
      <p:sp>
        <p:nvSpPr>
          <p:cNvPr id="6" name="TextBox 5">
            <a:extLst>
              <a:ext uri="{FF2B5EF4-FFF2-40B4-BE49-F238E27FC236}">
                <a16:creationId xmlns:a16="http://schemas.microsoft.com/office/drawing/2014/main" id="{5B767E7F-B698-6142-0B01-ECB76BFF7089}"/>
              </a:ext>
            </a:extLst>
          </p:cNvPr>
          <p:cNvSpPr txBox="1"/>
          <p:nvPr/>
        </p:nvSpPr>
        <p:spPr>
          <a:xfrm>
            <a:off x="330200" y="898276"/>
            <a:ext cx="7037614" cy="369332"/>
          </a:xfrm>
          <a:prstGeom prst="rect">
            <a:avLst/>
          </a:prstGeom>
          <a:noFill/>
        </p:spPr>
        <p:txBody>
          <a:bodyPr wrap="square">
            <a:spAutoFit/>
          </a:bodyPr>
          <a:lstStyle/>
          <a:p>
            <a:r>
              <a:rPr lang="en-IN" sz="1800" b="1" dirty="0">
                <a:effectLst/>
                <a:latin typeface="Neue Machina" panose="00000500000000000000" pitchFamily="50" charset="0"/>
                <a:ea typeface="Calibri" panose="020F0502020204030204" pitchFamily="34" charset="0"/>
              </a:rPr>
              <a:t>Key Takeaways/Learnings from the Program (HTD)</a:t>
            </a:r>
            <a:endParaRPr lang="en-GB" sz="1800" b="1" dirty="0">
              <a:latin typeface="Neue Machina" panose="00000500000000000000" pitchFamily="50" charset="0"/>
            </a:endParaRPr>
          </a:p>
        </p:txBody>
      </p:sp>
      <p:cxnSp>
        <p:nvCxnSpPr>
          <p:cNvPr id="18" name="Straight Connector 17">
            <a:extLst>
              <a:ext uri="{FF2B5EF4-FFF2-40B4-BE49-F238E27FC236}">
                <a16:creationId xmlns:a16="http://schemas.microsoft.com/office/drawing/2014/main" id="{3899F581-0400-81B9-4710-E58C2375A743}"/>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2" name="Picture 1">
            <a:extLst>
              <a:ext uri="{FF2B5EF4-FFF2-40B4-BE49-F238E27FC236}">
                <a16:creationId xmlns:a16="http://schemas.microsoft.com/office/drawing/2014/main" id="{028F8D2B-EFA9-1BB0-26AD-EB514749886A}"/>
              </a:ext>
            </a:extLst>
          </p:cNvPr>
          <p:cNvPicPr>
            <a:picLocks noChangeAspect="1"/>
          </p:cNvPicPr>
          <p:nvPr/>
        </p:nvPicPr>
        <p:blipFill>
          <a:blip r:embed="rId3"/>
          <a:stretch>
            <a:fillRect/>
          </a:stretch>
        </p:blipFill>
        <p:spPr>
          <a:xfrm>
            <a:off x="-1" y="-1"/>
            <a:ext cx="2972169" cy="813329"/>
          </a:xfrm>
          <a:prstGeom prst="rect">
            <a:avLst/>
          </a:prstGeom>
        </p:spPr>
      </p:pic>
      <p:sp>
        <p:nvSpPr>
          <p:cNvPr id="5" name="TextBox 4">
            <a:extLst>
              <a:ext uri="{FF2B5EF4-FFF2-40B4-BE49-F238E27FC236}">
                <a16:creationId xmlns:a16="http://schemas.microsoft.com/office/drawing/2014/main" id="{33C4D619-249B-2F51-4542-8273FA4E7A2A}"/>
              </a:ext>
            </a:extLst>
          </p:cNvPr>
          <p:cNvSpPr txBox="1"/>
          <p:nvPr/>
        </p:nvSpPr>
        <p:spPr>
          <a:xfrm>
            <a:off x="111967" y="1352551"/>
            <a:ext cx="7511143" cy="5078313"/>
          </a:xfrm>
          <a:prstGeom prst="rect">
            <a:avLst/>
          </a:prstGeom>
          <a:noFill/>
        </p:spPr>
        <p:txBody>
          <a:bodyPr wrap="square">
            <a:spAutoFit/>
          </a:bodyPr>
          <a:lstStyle/>
          <a:p>
            <a:r>
              <a:rPr lang="en-US" dirty="0"/>
              <a:t>✅ Gained hands-on experience in automation testing using real-time projects</a:t>
            </a:r>
          </a:p>
          <a:p>
            <a:endParaRPr lang="en-US" dirty="0"/>
          </a:p>
          <a:p>
            <a:r>
              <a:rPr lang="en-US" dirty="0"/>
              <a:t>🌀 Improved understanding of  STLC, and agile methodologies</a:t>
            </a:r>
          </a:p>
          <a:p>
            <a:endParaRPr lang="en-US" dirty="0"/>
          </a:p>
          <a:p>
            <a:r>
              <a:rPr lang="en-US" dirty="0"/>
              <a:t>🧪 Learned to write and execute test cases and scenarios effectively</a:t>
            </a:r>
          </a:p>
          <a:p>
            <a:endParaRPr lang="en-US" dirty="0"/>
          </a:p>
          <a:p>
            <a:r>
              <a:rPr lang="en-US" dirty="0"/>
              <a:t>⚙️ Gained confidence in working with tools like Selenium, TestNG, and     Maven</a:t>
            </a:r>
          </a:p>
          <a:p>
            <a:endParaRPr lang="en-US" dirty="0"/>
          </a:p>
          <a:p>
            <a:r>
              <a:rPr lang="en-US" dirty="0"/>
              <a:t>🔁 Understood end-to-end automation workflows and CI/CD pipeline basics</a:t>
            </a:r>
          </a:p>
          <a:p>
            <a:endParaRPr lang="en-US" dirty="0"/>
          </a:p>
          <a:p>
            <a:r>
              <a:rPr lang="en-US" dirty="0"/>
              <a:t>🤝 Improved collaboration and communication in a team environment</a:t>
            </a: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pPr>
            <a:r>
              <a:rPr lang="en-US" altLang="en-US" dirty="0">
                <a:latin typeface="Arial" panose="020B0604020202020204" pitchFamily="34" charset="0"/>
              </a:rPr>
              <a:t>🧩 Built problem-solving and debugging skills through practical challenges</a:t>
            </a:r>
          </a:p>
          <a:p>
            <a:pPr lvl="0" eaLnBrk="0" fontAlgn="base" hangingPunct="0">
              <a:spcBef>
                <a:spcPct val="0"/>
              </a:spcBef>
              <a:spcAft>
                <a:spcPct val="0"/>
              </a:spcAft>
            </a:pPr>
            <a:endParaRPr lang="en-US" altLang="en-US" dirty="0">
              <a:latin typeface="Arial" panose="020B0604020202020204" pitchFamily="34" charset="0"/>
            </a:endParaRPr>
          </a:p>
          <a:p>
            <a:pPr lvl="0" eaLnBrk="0" fontAlgn="base" hangingPunct="0">
              <a:spcBef>
                <a:spcPct val="0"/>
              </a:spcBef>
              <a:spcAft>
                <a:spcPct val="0"/>
              </a:spcAft>
              <a:buFontTx/>
              <a:buChar char="•"/>
            </a:pPr>
            <a:r>
              <a:rPr lang="en-US" altLang="en-US" dirty="0">
                <a:latin typeface="Arial" panose="020B0604020202020204" pitchFamily="34" charset="0"/>
              </a:rPr>
              <a:t>🗂️ Learned to work with version control tools like Git and GitHub</a:t>
            </a:r>
          </a:p>
        </p:txBody>
      </p:sp>
      <p:sp>
        <p:nvSpPr>
          <p:cNvPr id="10" name="TextBox 9">
            <a:extLst>
              <a:ext uri="{FF2B5EF4-FFF2-40B4-BE49-F238E27FC236}">
                <a16:creationId xmlns:a16="http://schemas.microsoft.com/office/drawing/2014/main" id="{58F18EE6-1ED3-C28D-8BB6-A418943B12CD}"/>
              </a:ext>
            </a:extLst>
          </p:cNvPr>
          <p:cNvSpPr txBox="1"/>
          <p:nvPr/>
        </p:nvSpPr>
        <p:spPr>
          <a:xfrm>
            <a:off x="3048778" y="2458531"/>
            <a:ext cx="6097554"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62673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D3ADE854-0644-F543-CEE1-77FCBDE8E201}"/>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2" name="Picture 1">
            <a:extLst>
              <a:ext uri="{FF2B5EF4-FFF2-40B4-BE49-F238E27FC236}">
                <a16:creationId xmlns:a16="http://schemas.microsoft.com/office/drawing/2014/main" id="{A7B38B90-AF21-257D-D2C4-082D9473F7D1}"/>
              </a:ext>
            </a:extLst>
          </p:cNvPr>
          <p:cNvPicPr>
            <a:picLocks noChangeAspect="1"/>
          </p:cNvPicPr>
          <p:nvPr/>
        </p:nvPicPr>
        <p:blipFill>
          <a:blip r:embed="rId2"/>
          <a:stretch>
            <a:fillRect/>
          </a:stretch>
        </p:blipFill>
        <p:spPr>
          <a:xfrm>
            <a:off x="0" y="-22949"/>
            <a:ext cx="3282820" cy="898339"/>
          </a:xfrm>
          <a:prstGeom prst="rect">
            <a:avLst/>
          </a:prstGeom>
        </p:spPr>
      </p:pic>
      <p:pic>
        <p:nvPicPr>
          <p:cNvPr id="3" name="Content Placeholder 10" descr="A picture containing outdoor, jumping, air&#10;&#10;Description automatically generated">
            <a:extLst>
              <a:ext uri="{FF2B5EF4-FFF2-40B4-BE49-F238E27FC236}">
                <a16:creationId xmlns:a16="http://schemas.microsoft.com/office/drawing/2014/main" id="{F769004D-B29D-632A-D8EC-A999A1795F9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89" r="17942"/>
          <a:stretch/>
        </p:blipFill>
        <p:spPr>
          <a:xfrm>
            <a:off x="7705639" y="1"/>
            <a:ext cx="4486361" cy="6858000"/>
          </a:xfrm>
          <a:prstGeom prst="rect">
            <a:avLst/>
          </a:prstGeom>
        </p:spPr>
      </p:pic>
      <p:sp>
        <p:nvSpPr>
          <p:cNvPr id="5" name="TextBox 4">
            <a:extLst>
              <a:ext uri="{FF2B5EF4-FFF2-40B4-BE49-F238E27FC236}">
                <a16:creationId xmlns:a16="http://schemas.microsoft.com/office/drawing/2014/main" id="{0CCE5FB7-C089-24A0-0423-917A73A44932}"/>
              </a:ext>
            </a:extLst>
          </p:cNvPr>
          <p:cNvSpPr txBox="1"/>
          <p:nvPr/>
        </p:nvSpPr>
        <p:spPr>
          <a:xfrm rot="10800000" flipV="1">
            <a:off x="251927" y="1039201"/>
            <a:ext cx="5231947" cy="369332"/>
          </a:xfrm>
          <a:prstGeom prst="rect">
            <a:avLst/>
          </a:prstGeom>
          <a:noFill/>
        </p:spPr>
        <p:txBody>
          <a:bodyPr wrap="square">
            <a:spAutoFit/>
          </a:bodyPr>
          <a:lstStyle/>
          <a:p>
            <a:r>
              <a:rPr lang="en-IN" b="1" dirty="0">
                <a:effectLst/>
                <a:latin typeface="Neue Machina" panose="00000500000000000000" pitchFamily="50" charset="0"/>
                <a:ea typeface="Calibri" panose="020F0502020204030204" pitchFamily="34" charset="0"/>
                <a:cs typeface="Segoe UI" panose="020B0502040204020203" pitchFamily="34" charset="0"/>
              </a:rPr>
              <a:t>Problem Statement of the AutoMax Project</a:t>
            </a:r>
            <a:endParaRPr lang="en-GB" b="1" dirty="0">
              <a:latin typeface="Neue Machina" panose="00000500000000000000" pitchFamily="50" charset="0"/>
              <a:cs typeface="Segoe UI" panose="020B0502040204020203" pitchFamily="34" charset="0"/>
            </a:endParaRPr>
          </a:p>
        </p:txBody>
      </p:sp>
      <p:sp>
        <p:nvSpPr>
          <p:cNvPr id="6" name="TextBox 5">
            <a:extLst>
              <a:ext uri="{FF2B5EF4-FFF2-40B4-BE49-F238E27FC236}">
                <a16:creationId xmlns:a16="http://schemas.microsoft.com/office/drawing/2014/main" id="{AC6C1B88-A359-9EC3-F6F9-EA9FC50EE33F}"/>
              </a:ext>
            </a:extLst>
          </p:cNvPr>
          <p:cNvSpPr txBox="1"/>
          <p:nvPr/>
        </p:nvSpPr>
        <p:spPr>
          <a:xfrm>
            <a:off x="323850" y="1408533"/>
            <a:ext cx="7121980" cy="5632311"/>
          </a:xfrm>
          <a:prstGeom prst="rect">
            <a:avLst/>
          </a:prstGeom>
          <a:noFill/>
        </p:spPr>
        <p:txBody>
          <a:bodyPr wrap="square">
            <a:spAutoFit/>
          </a:bodyPr>
          <a:lstStyle/>
          <a:p>
            <a:r>
              <a:rPr lang="en-US" dirty="0"/>
              <a:t>The manual testing process of the MaxFashion e-commerce website was time-consuming, error-prone, and inefficient, especially as the platform scaled with more features and frequent updates.</a:t>
            </a:r>
            <a:br>
              <a:rPr lang="en-US" dirty="0"/>
            </a:br>
            <a:r>
              <a:rPr lang="en-US" dirty="0"/>
              <a:t>There was a need for a robust automation solution to:</a:t>
            </a:r>
          </a:p>
          <a:p>
            <a:endParaRPr lang="en-US" dirty="0"/>
          </a:p>
          <a:p>
            <a:r>
              <a:rPr lang="en-US" dirty="0"/>
              <a:t>✅ Improve test coverage across key modules like login, product selection, and checkout</a:t>
            </a:r>
          </a:p>
          <a:p>
            <a:endParaRPr lang="en-US" dirty="0"/>
          </a:p>
          <a:p>
            <a:r>
              <a:rPr lang="en-US" dirty="0"/>
              <a:t>⚠️ Reduce human error and repetitive manual work</a:t>
            </a:r>
          </a:p>
          <a:p>
            <a:endParaRPr lang="en-US" dirty="0"/>
          </a:p>
          <a:p>
            <a:r>
              <a:rPr lang="en-US" dirty="0"/>
              <a:t>🔁 Enable faster feedback during development cycles</a:t>
            </a:r>
          </a:p>
          <a:p>
            <a:endParaRPr lang="en-US" dirty="0"/>
          </a:p>
          <a:p>
            <a:r>
              <a:rPr lang="en-US" dirty="0"/>
              <a:t>🧪 Ensure consistent and reliable regression testing</a:t>
            </a:r>
          </a:p>
          <a:p>
            <a:endParaRPr lang="en-US" dirty="0"/>
          </a:p>
          <a:p>
            <a:r>
              <a:rPr lang="en-US" dirty="0"/>
              <a:t>🚀 Enhance the overall quality and performance of the application</a:t>
            </a:r>
          </a:p>
          <a:p>
            <a:endParaRPr lang="en-US" dirty="0"/>
          </a:p>
          <a:p>
            <a:r>
              <a:rPr lang="en-US" dirty="0"/>
              <a:t>Automation was critical to support continuous delivery, improve productivity, and ensure a seamless user experience across all shopping categories.</a:t>
            </a:r>
          </a:p>
          <a:p>
            <a:pPr>
              <a:buNone/>
            </a:pPr>
            <a:endParaRPr lang="en-US" dirty="0"/>
          </a:p>
        </p:txBody>
      </p:sp>
    </p:spTree>
    <p:extLst>
      <p:ext uri="{BB962C8B-B14F-4D97-AF65-F5344CB8AC3E}">
        <p14:creationId xmlns:p14="http://schemas.microsoft.com/office/powerpoint/2010/main" val="3533707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97CF2-D583-9125-D03C-F3F786BA7827}"/>
            </a:ext>
          </a:extLst>
        </p:cNvPr>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C9AB639-9642-0A1B-64BD-3ABF034E5FC6}"/>
              </a:ext>
            </a:extLst>
          </p:cNvPr>
          <p:cNvCxnSpPr/>
          <p:nvPr/>
        </p:nvCxnSpPr>
        <p:spPr>
          <a:xfrm>
            <a:off x="323850" y="1352550"/>
            <a:ext cx="6305550" cy="0"/>
          </a:xfrm>
          <a:prstGeom prst="line">
            <a:avLst/>
          </a:prstGeom>
          <a:ln/>
        </p:spPr>
        <p:style>
          <a:lnRef idx="1">
            <a:schemeClr val="dk1"/>
          </a:lnRef>
          <a:fillRef idx="0">
            <a:schemeClr val="dk1"/>
          </a:fillRef>
          <a:effectRef idx="0">
            <a:schemeClr val="dk1"/>
          </a:effectRef>
          <a:fontRef idx="minor">
            <a:schemeClr val="tx1"/>
          </a:fontRef>
        </p:style>
      </p:cxnSp>
      <p:pic>
        <p:nvPicPr>
          <p:cNvPr id="2" name="Picture 1">
            <a:extLst>
              <a:ext uri="{FF2B5EF4-FFF2-40B4-BE49-F238E27FC236}">
                <a16:creationId xmlns:a16="http://schemas.microsoft.com/office/drawing/2014/main" id="{4B8B7EF1-F06B-241C-3A5B-6369C00F17B7}"/>
              </a:ext>
            </a:extLst>
          </p:cNvPr>
          <p:cNvPicPr>
            <a:picLocks noChangeAspect="1"/>
          </p:cNvPicPr>
          <p:nvPr/>
        </p:nvPicPr>
        <p:blipFill>
          <a:blip r:embed="rId2"/>
          <a:stretch>
            <a:fillRect/>
          </a:stretch>
        </p:blipFill>
        <p:spPr>
          <a:xfrm>
            <a:off x="0" y="0"/>
            <a:ext cx="3164631" cy="865997"/>
          </a:xfrm>
          <a:prstGeom prst="rect">
            <a:avLst/>
          </a:prstGeom>
        </p:spPr>
      </p:pic>
      <p:pic>
        <p:nvPicPr>
          <p:cNvPr id="4" name="Picture Placeholder 6" descr="A low angle view of a building&#10;&#10;Description automatically generated with medium confidence">
            <a:extLst>
              <a:ext uri="{FF2B5EF4-FFF2-40B4-BE49-F238E27FC236}">
                <a16:creationId xmlns:a16="http://schemas.microsoft.com/office/drawing/2014/main" id="{21114DFA-3974-3896-9975-D4FBF638263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4445" r="11960"/>
          <a:stretch/>
        </p:blipFill>
        <p:spPr>
          <a:xfrm>
            <a:off x="7705638" y="0"/>
            <a:ext cx="4486361" cy="6858000"/>
          </a:xfrm>
          <a:prstGeom prst="rect">
            <a:avLst/>
          </a:prstGeom>
        </p:spPr>
      </p:pic>
      <p:sp>
        <p:nvSpPr>
          <p:cNvPr id="5" name="TextBox 4">
            <a:extLst>
              <a:ext uri="{FF2B5EF4-FFF2-40B4-BE49-F238E27FC236}">
                <a16:creationId xmlns:a16="http://schemas.microsoft.com/office/drawing/2014/main" id="{109B95FA-A6C7-A58B-5755-FA4F548ECDD1}"/>
              </a:ext>
            </a:extLst>
          </p:cNvPr>
          <p:cNvSpPr txBox="1"/>
          <p:nvPr/>
        </p:nvSpPr>
        <p:spPr>
          <a:xfrm>
            <a:off x="205273" y="1007706"/>
            <a:ext cx="8941059" cy="369332"/>
          </a:xfrm>
          <a:prstGeom prst="rect">
            <a:avLst/>
          </a:prstGeom>
          <a:noFill/>
        </p:spPr>
        <p:txBody>
          <a:bodyPr wrap="square">
            <a:spAutoFit/>
          </a:bodyPr>
          <a:lstStyle/>
          <a:p>
            <a:r>
              <a:rPr lang="en-US" b="1" dirty="0"/>
              <a:t>Modules Implemented in the AutoMax Project</a:t>
            </a:r>
            <a:endParaRPr lang="en-IN" b="1" dirty="0"/>
          </a:p>
        </p:txBody>
      </p:sp>
      <p:sp>
        <p:nvSpPr>
          <p:cNvPr id="7" name="TextBox 6">
            <a:extLst>
              <a:ext uri="{FF2B5EF4-FFF2-40B4-BE49-F238E27FC236}">
                <a16:creationId xmlns:a16="http://schemas.microsoft.com/office/drawing/2014/main" id="{5158648C-DCB8-7667-5389-B258D5F0C336}"/>
              </a:ext>
            </a:extLst>
          </p:cNvPr>
          <p:cNvSpPr txBox="1"/>
          <p:nvPr/>
        </p:nvSpPr>
        <p:spPr>
          <a:xfrm>
            <a:off x="205273" y="1518747"/>
            <a:ext cx="7025951" cy="5355312"/>
          </a:xfrm>
          <a:prstGeom prst="rect">
            <a:avLst/>
          </a:prstGeom>
          <a:noFill/>
        </p:spPr>
        <p:txBody>
          <a:bodyPr wrap="square">
            <a:spAutoFit/>
          </a:bodyPr>
          <a:lstStyle/>
          <a:p>
            <a:pPr>
              <a:buNone/>
            </a:pPr>
            <a:r>
              <a:rPr lang="en-US" dirty="0"/>
              <a:t>We automated several key modules of the MaxFashion website, focusing on core functionalities that are critical to user experience and business workflows. The modules include:</a:t>
            </a:r>
          </a:p>
          <a:p>
            <a:pPr>
              <a:buNone/>
            </a:pPr>
            <a:r>
              <a:rPr lang="en-IN" b="1" dirty="0">
                <a:solidFill>
                  <a:srgbClr val="FF0000"/>
                </a:solidFill>
              </a:rPr>
              <a:t>Login Module: </a:t>
            </a:r>
          </a:p>
          <a:p>
            <a:pPr lvl="0" eaLnBrk="0" fontAlgn="base" hangingPunct="0">
              <a:spcBef>
                <a:spcPct val="0"/>
              </a:spcBef>
              <a:spcAft>
                <a:spcPct val="0"/>
              </a:spcAft>
              <a:buFontTx/>
              <a:buChar char="•"/>
            </a:pPr>
            <a:r>
              <a:rPr lang="en-US" altLang="en-US" dirty="0">
                <a:latin typeface="Arial" panose="020B0604020202020204" pitchFamily="34" charset="0"/>
              </a:rPr>
              <a:t>Automates user login process</a:t>
            </a:r>
          </a:p>
          <a:p>
            <a:pPr lvl="0" eaLnBrk="0" fontAlgn="base" hangingPunct="0">
              <a:spcBef>
                <a:spcPct val="0"/>
              </a:spcBef>
              <a:spcAft>
                <a:spcPct val="0"/>
              </a:spcAft>
              <a:buFontTx/>
              <a:buChar char="•"/>
            </a:pPr>
            <a:r>
              <a:rPr lang="en-US" altLang="en-US" dirty="0">
                <a:latin typeface="Arial" panose="020B0604020202020204" pitchFamily="34" charset="0"/>
              </a:rPr>
              <a:t>Valid and invalid credentials tested</a:t>
            </a:r>
          </a:p>
          <a:p>
            <a:pPr lvl="0" eaLnBrk="0" fontAlgn="base" hangingPunct="0">
              <a:spcBef>
                <a:spcPct val="0"/>
              </a:spcBef>
              <a:spcAft>
                <a:spcPct val="0"/>
              </a:spcAft>
              <a:buFontTx/>
              <a:buChar char="•"/>
            </a:pPr>
            <a:r>
              <a:rPr lang="en-US" altLang="en-US" dirty="0">
                <a:latin typeface="Arial" panose="020B0604020202020204" pitchFamily="34" charset="0"/>
              </a:rPr>
              <a:t>Validates error messages and redirection</a:t>
            </a:r>
          </a:p>
          <a:p>
            <a:pPr lvl="0" eaLnBrk="0" fontAlgn="base" hangingPunct="0">
              <a:spcBef>
                <a:spcPct val="0"/>
              </a:spcBef>
              <a:spcAft>
                <a:spcPct val="0"/>
              </a:spcAft>
              <a:buFontTx/>
              <a:buChar char="•"/>
            </a:pPr>
            <a:endParaRPr lang="en-US" altLang="en-US" dirty="0">
              <a:latin typeface="Arial" panose="020B0604020202020204" pitchFamily="34" charset="0"/>
            </a:endParaRPr>
          </a:p>
          <a:p>
            <a:pPr lvl="0" eaLnBrk="0" fontAlgn="base" hangingPunct="0">
              <a:spcBef>
                <a:spcPct val="0"/>
              </a:spcBef>
              <a:spcAft>
                <a:spcPct val="0"/>
              </a:spcAft>
            </a:pPr>
            <a:r>
              <a:rPr lang="en-IN" b="1" dirty="0">
                <a:solidFill>
                  <a:srgbClr val="FF0000"/>
                </a:solidFill>
              </a:rPr>
              <a:t>Women Product Module:</a:t>
            </a:r>
          </a:p>
          <a:p>
            <a:pPr lvl="0" eaLnBrk="0" fontAlgn="base" hangingPunct="0">
              <a:spcBef>
                <a:spcPct val="0"/>
              </a:spcBef>
              <a:spcAft>
                <a:spcPct val="0"/>
              </a:spcAft>
              <a:buFontTx/>
              <a:buChar char="•"/>
            </a:pPr>
            <a:r>
              <a:rPr lang="en-US" altLang="en-US" dirty="0">
                <a:latin typeface="Arial" panose="020B0604020202020204" pitchFamily="34" charset="0"/>
              </a:rPr>
              <a:t>Navigates to women’s section</a:t>
            </a:r>
          </a:p>
          <a:p>
            <a:pPr lvl="0" eaLnBrk="0" fontAlgn="base" hangingPunct="0">
              <a:spcBef>
                <a:spcPct val="0"/>
              </a:spcBef>
              <a:spcAft>
                <a:spcPct val="0"/>
              </a:spcAft>
              <a:buFontTx/>
              <a:buChar char="•"/>
            </a:pPr>
            <a:r>
              <a:rPr lang="en-US" altLang="en-US" dirty="0">
                <a:latin typeface="Arial" panose="020B0604020202020204" pitchFamily="34" charset="0"/>
              </a:rPr>
              <a:t>Applies filters (e.g., brand, price)</a:t>
            </a:r>
          </a:p>
          <a:p>
            <a:pPr lvl="0" eaLnBrk="0" fontAlgn="base" hangingPunct="0">
              <a:spcBef>
                <a:spcPct val="0"/>
              </a:spcBef>
              <a:spcAft>
                <a:spcPct val="0"/>
              </a:spcAft>
              <a:buFontTx/>
              <a:buChar char="•"/>
            </a:pPr>
            <a:r>
              <a:rPr lang="en-US" altLang="en-US" dirty="0">
                <a:latin typeface="Arial" panose="020B0604020202020204" pitchFamily="34" charset="0"/>
              </a:rPr>
              <a:t>Selects products and adds to cart</a:t>
            </a:r>
          </a:p>
          <a:p>
            <a:pPr lvl="0" eaLnBrk="0" fontAlgn="base" hangingPunct="0">
              <a:spcBef>
                <a:spcPct val="0"/>
              </a:spcBef>
              <a:spcAft>
                <a:spcPct val="0"/>
              </a:spcAft>
              <a:buFontTx/>
              <a:buChar char="•"/>
            </a:pPr>
            <a:endParaRPr lang="en-US" altLang="en-US" b="1" dirty="0">
              <a:solidFill>
                <a:srgbClr val="FF0000"/>
              </a:solidFill>
              <a:latin typeface="Arial" panose="020B0604020202020204" pitchFamily="34" charset="0"/>
            </a:endParaRPr>
          </a:p>
          <a:p>
            <a:pPr lvl="0" eaLnBrk="0" fontAlgn="base" hangingPunct="0">
              <a:spcBef>
                <a:spcPct val="0"/>
              </a:spcBef>
              <a:spcAft>
                <a:spcPct val="0"/>
              </a:spcAft>
            </a:pPr>
            <a:r>
              <a:rPr lang="en-IN" b="1" dirty="0">
                <a:solidFill>
                  <a:srgbClr val="FF0000"/>
                </a:solidFill>
              </a:rPr>
              <a:t>Men Product Module:</a:t>
            </a:r>
            <a:endParaRPr lang="en-US" altLang="en-US" b="1" dirty="0">
              <a:solidFill>
                <a:srgbClr val="FF0000"/>
              </a:solidFill>
              <a:latin typeface="Arial" panose="020B0604020202020204" pitchFamily="34" charset="0"/>
            </a:endParaRPr>
          </a:p>
          <a:p>
            <a:pPr lvl="0" eaLnBrk="0" fontAlgn="base" hangingPunct="0">
              <a:spcBef>
                <a:spcPct val="0"/>
              </a:spcBef>
              <a:spcAft>
                <a:spcPct val="0"/>
              </a:spcAft>
              <a:buFontTx/>
              <a:buChar char="•"/>
            </a:pPr>
            <a:r>
              <a:rPr lang="en-US" altLang="en-US" dirty="0">
                <a:latin typeface="Arial" panose="020B0604020202020204" pitchFamily="34" charset="0"/>
              </a:rPr>
              <a:t>Navigates to men’s section</a:t>
            </a:r>
          </a:p>
          <a:p>
            <a:pPr lvl="0" eaLnBrk="0" fontAlgn="base" hangingPunct="0">
              <a:spcBef>
                <a:spcPct val="0"/>
              </a:spcBef>
              <a:spcAft>
                <a:spcPct val="0"/>
              </a:spcAft>
              <a:buFontTx/>
              <a:buChar char="•"/>
            </a:pPr>
            <a:r>
              <a:rPr lang="en-US" altLang="en-US" dirty="0">
                <a:latin typeface="Arial" panose="020B0604020202020204" pitchFamily="34" charset="0"/>
              </a:rPr>
              <a:t>Applies filters and sorts products</a:t>
            </a:r>
          </a:p>
          <a:p>
            <a:pPr lvl="0" eaLnBrk="0" fontAlgn="base" hangingPunct="0">
              <a:spcBef>
                <a:spcPct val="0"/>
              </a:spcBef>
              <a:spcAft>
                <a:spcPct val="0"/>
              </a:spcAft>
              <a:buFontTx/>
              <a:buChar char="•"/>
            </a:pPr>
            <a:r>
              <a:rPr lang="en-US" altLang="en-US" dirty="0">
                <a:latin typeface="Arial" panose="020B0604020202020204" pitchFamily="34" charset="0"/>
              </a:rPr>
              <a:t>Adds selected items to cart</a:t>
            </a:r>
          </a:p>
          <a:p>
            <a:pPr lvl="0" eaLnBrk="0" fontAlgn="base" hangingPunct="0">
              <a:spcBef>
                <a:spcPct val="0"/>
              </a:spcBef>
              <a:spcAft>
                <a:spcPct val="0"/>
              </a:spcAft>
            </a:pPr>
            <a:br>
              <a:rPr lang="en-US" dirty="0"/>
            </a:br>
            <a:endParaRPr lang="en-US" dirty="0"/>
          </a:p>
        </p:txBody>
      </p:sp>
      <p:sp>
        <p:nvSpPr>
          <p:cNvPr id="10" name="Rectangle 5">
            <a:extLst>
              <a:ext uri="{FF2B5EF4-FFF2-40B4-BE49-F238E27FC236}">
                <a16:creationId xmlns:a16="http://schemas.microsoft.com/office/drawing/2014/main" id="{EAEA2A3C-2829-95FA-54EC-8026FA3C3624}"/>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6">
            <a:extLst>
              <a:ext uri="{FF2B5EF4-FFF2-40B4-BE49-F238E27FC236}">
                <a16:creationId xmlns:a16="http://schemas.microsoft.com/office/drawing/2014/main" id="{CFAA1DB6-24F7-AFD2-02C1-D9922876C378}"/>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61067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668</TotalTime>
  <Words>1110</Words>
  <Application>Microsoft Office PowerPoint</Application>
  <PresentationFormat>Widescreen</PresentationFormat>
  <Paragraphs>151</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Berlin Sans FB Demi</vt:lpstr>
      <vt:lpstr>Calibri</vt:lpstr>
      <vt:lpstr>Calibri Light</vt:lpstr>
      <vt:lpstr>Helvetica</vt:lpstr>
      <vt:lpstr>Neue Machina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Karan Soni</dc:creator>
  <cp:lastModifiedBy>SHAIK NAZIR</cp:lastModifiedBy>
  <cp:revision>40</cp:revision>
  <dcterms:created xsi:type="dcterms:W3CDTF">2023-02-09T10:19:33Z</dcterms:created>
  <dcterms:modified xsi:type="dcterms:W3CDTF">2025-07-30T18:25:42Z</dcterms:modified>
</cp:coreProperties>
</file>

<file path=docProps/thumbnail.jpeg>
</file>